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83" r:id="rId2"/>
  </p:sldMasterIdLst>
  <p:notesMasterIdLst>
    <p:notesMasterId r:id="rId17"/>
  </p:notesMasterIdLst>
  <p:handoutMasterIdLst>
    <p:handoutMasterId r:id="rId18"/>
  </p:handoutMasterIdLst>
  <p:sldIdLst>
    <p:sldId id="259" r:id="rId3"/>
    <p:sldId id="279" r:id="rId4"/>
    <p:sldId id="280" r:id="rId5"/>
    <p:sldId id="289" r:id="rId6"/>
    <p:sldId id="282" r:id="rId7"/>
    <p:sldId id="285" r:id="rId8"/>
    <p:sldId id="291" r:id="rId9"/>
    <p:sldId id="295" r:id="rId10"/>
    <p:sldId id="283" r:id="rId11"/>
    <p:sldId id="292" r:id="rId12"/>
    <p:sldId id="281" r:id="rId13"/>
    <p:sldId id="293" r:id="rId14"/>
    <p:sldId id="296" r:id="rId15"/>
    <p:sldId id="290" r:id="rId16"/>
  </p:sldIdLst>
  <p:sldSz cx="9144000" cy="6858000" type="screen4x3"/>
  <p:notesSz cx="9928225" cy="6669088"/>
  <p:defaultTextStyle>
    <a:defPPr>
      <a:defRPr lang="fr-BE"/>
    </a:defPPr>
    <a:lvl1pPr algn="l" rtl="0" fontAlgn="base">
      <a:spcBef>
        <a:spcPct val="0"/>
      </a:spcBef>
      <a:spcAft>
        <a:spcPct val="0"/>
      </a:spcAft>
      <a:defRPr sz="1600" kern="1200">
        <a:solidFill>
          <a:schemeClr val="tx1"/>
        </a:solidFill>
        <a:latin typeface="Tahoma" pitchFamily="34" charset="0"/>
        <a:ea typeface="+mn-ea"/>
        <a:cs typeface="+mn-cs"/>
      </a:defRPr>
    </a:lvl1pPr>
    <a:lvl2pPr marL="457200" algn="l" rtl="0" fontAlgn="base">
      <a:spcBef>
        <a:spcPct val="0"/>
      </a:spcBef>
      <a:spcAft>
        <a:spcPct val="0"/>
      </a:spcAft>
      <a:defRPr sz="1600" kern="1200">
        <a:solidFill>
          <a:schemeClr val="tx1"/>
        </a:solidFill>
        <a:latin typeface="Tahoma" pitchFamily="34" charset="0"/>
        <a:ea typeface="+mn-ea"/>
        <a:cs typeface="+mn-cs"/>
      </a:defRPr>
    </a:lvl2pPr>
    <a:lvl3pPr marL="914400" algn="l" rtl="0" fontAlgn="base">
      <a:spcBef>
        <a:spcPct val="0"/>
      </a:spcBef>
      <a:spcAft>
        <a:spcPct val="0"/>
      </a:spcAft>
      <a:defRPr sz="1600" kern="1200">
        <a:solidFill>
          <a:schemeClr val="tx1"/>
        </a:solidFill>
        <a:latin typeface="Tahoma" pitchFamily="34" charset="0"/>
        <a:ea typeface="+mn-ea"/>
        <a:cs typeface="+mn-cs"/>
      </a:defRPr>
    </a:lvl3pPr>
    <a:lvl4pPr marL="1371600" algn="l" rtl="0" fontAlgn="base">
      <a:spcBef>
        <a:spcPct val="0"/>
      </a:spcBef>
      <a:spcAft>
        <a:spcPct val="0"/>
      </a:spcAft>
      <a:defRPr sz="1600" kern="1200">
        <a:solidFill>
          <a:schemeClr val="tx1"/>
        </a:solidFill>
        <a:latin typeface="Tahoma" pitchFamily="34" charset="0"/>
        <a:ea typeface="+mn-ea"/>
        <a:cs typeface="+mn-cs"/>
      </a:defRPr>
    </a:lvl4pPr>
    <a:lvl5pPr marL="1828800" algn="l" rtl="0" fontAlgn="base">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Section par défaut" id="{51B24276-081C-4340-A92D-2298AE677F6C}">
          <p14:sldIdLst>
            <p14:sldId id="259"/>
            <p14:sldId id="279"/>
            <p14:sldId id="280"/>
            <p14:sldId id="289"/>
            <p14:sldId id="282"/>
            <p14:sldId id="285"/>
            <p14:sldId id="291"/>
            <p14:sldId id="295"/>
            <p14:sldId id="283"/>
            <p14:sldId id="292"/>
            <p14:sldId id="281"/>
            <p14:sldId id="293"/>
            <p14:sldId id="296"/>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9AD"/>
    <a:srgbClr val="88AE0E"/>
    <a:srgbClr val="65776E"/>
    <a:srgbClr val="64786E"/>
    <a:srgbClr val="96BE0F"/>
    <a:srgbClr val="617C0A"/>
    <a:srgbClr val="C4EF39"/>
    <a:srgbClr val="FFD500"/>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74057" autoAdjust="0"/>
  </p:normalViewPr>
  <p:slideViewPr>
    <p:cSldViewPr>
      <p:cViewPr varScale="1">
        <p:scale>
          <a:sx n="82" d="100"/>
          <a:sy n="82" d="100"/>
        </p:scale>
        <p:origin x="-25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88"/>
    </p:cViewPr>
  </p:sorterViewPr>
  <p:notesViewPr>
    <p:cSldViewPr>
      <p:cViewPr varScale="1">
        <p:scale>
          <a:sx n="121" d="100"/>
          <a:sy n="121" d="100"/>
        </p:scale>
        <p:origin x="-1938" y="-102"/>
      </p:cViewPr>
      <p:guideLst>
        <p:guide orient="horz" pos="2100"/>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4302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BE"/>
          </a:p>
        </p:txBody>
      </p:sp>
      <p:sp>
        <p:nvSpPr>
          <p:cNvPr id="115715" name="Rectangle 3"/>
          <p:cNvSpPr>
            <a:spLocks noGrp="1" noChangeArrowheads="1"/>
          </p:cNvSpPr>
          <p:nvPr>
            <p:ph type="dt" sz="quarter" idx="1"/>
          </p:nvPr>
        </p:nvSpPr>
        <p:spPr bwMode="auto">
          <a:xfrm>
            <a:off x="5622925" y="0"/>
            <a:ext cx="4303713"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BE"/>
          </a:p>
        </p:txBody>
      </p:sp>
      <p:sp>
        <p:nvSpPr>
          <p:cNvPr id="115716" name="Rectangle 4"/>
          <p:cNvSpPr>
            <a:spLocks noGrp="1" noChangeArrowheads="1"/>
          </p:cNvSpPr>
          <p:nvPr>
            <p:ph type="ftr" sz="quarter" idx="2"/>
          </p:nvPr>
        </p:nvSpPr>
        <p:spPr bwMode="auto">
          <a:xfrm>
            <a:off x="0" y="6334125"/>
            <a:ext cx="4302125"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BE"/>
          </a:p>
        </p:txBody>
      </p:sp>
      <p:sp>
        <p:nvSpPr>
          <p:cNvPr id="115717" name="Rectangle 5"/>
          <p:cNvSpPr>
            <a:spLocks noGrp="1" noChangeArrowheads="1"/>
          </p:cNvSpPr>
          <p:nvPr>
            <p:ph type="sldNum" sz="quarter" idx="3"/>
          </p:nvPr>
        </p:nvSpPr>
        <p:spPr bwMode="auto">
          <a:xfrm>
            <a:off x="5622925" y="6334125"/>
            <a:ext cx="4303713"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4AB74AB-15D6-4068-A91E-CAD5C41BC52F}" type="slidenum">
              <a:rPr lang="fr-BE"/>
              <a:pPr>
                <a:defRPr/>
              </a:pPr>
              <a:t>‹N°›</a:t>
            </a:fld>
            <a:endParaRPr lang="fr-BE"/>
          </a:p>
        </p:txBody>
      </p:sp>
    </p:spTree>
    <p:extLst>
      <p:ext uri="{BB962C8B-B14F-4D97-AF65-F5344CB8AC3E}">
        <p14:creationId xmlns:p14="http://schemas.microsoft.com/office/powerpoint/2010/main" val="3638350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02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BE"/>
          </a:p>
        </p:txBody>
      </p:sp>
      <p:sp>
        <p:nvSpPr>
          <p:cNvPr id="4099" name="Rectangle 3"/>
          <p:cNvSpPr>
            <a:spLocks noGrp="1" noChangeArrowheads="1"/>
          </p:cNvSpPr>
          <p:nvPr>
            <p:ph type="dt" idx="1"/>
          </p:nvPr>
        </p:nvSpPr>
        <p:spPr bwMode="auto">
          <a:xfrm>
            <a:off x="5622925" y="0"/>
            <a:ext cx="4303713"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BE"/>
          </a:p>
        </p:txBody>
      </p:sp>
      <p:sp>
        <p:nvSpPr>
          <p:cNvPr id="5124" name="Rectangle 4"/>
          <p:cNvSpPr>
            <a:spLocks noGrp="1" noRot="1" noChangeAspect="1" noChangeArrowheads="1" noTextEdit="1"/>
          </p:cNvSpPr>
          <p:nvPr>
            <p:ph type="sldImg" idx="2"/>
          </p:nvPr>
        </p:nvSpPr>
        <p:spPr bwMode="auto">
          <a:xfrm>
            <a:off x="3298825" y="500063"/>
            <a:ext cx="3333750" cy="25003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92188" y="3167063"/>
            <a:ext cx="7943850" cy="3001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noProof="0" smtClean="0"/>
              <a:t>Cliquez pour modifier les styles du texte du masque</a:t>
            </a:r>
          </a:p>
          <a:p>
            <a:pPr lvl="1"/>
            <a:r>
              <a:rPr lang="fr-BE" noProof="0" smtClean="0"/>
              <a:t>Deuxième niveau</a:t>
            </a:r>
          </a:p>
          <a:p>
            <a:pPr lvl="2"/>
            <a:r>
              <a:rPr lang="fr-BE" noProof="0" smtClean="0"/>
              <a:t>Troisième niveau</a:t>
            </a:r>
          </a:p>
          <a:p>
            <a:pPr lvl="3"/>
            <a:r>
              <a:rPr lang="fr-BE" noProof="0" smtClean="0"/>
              <a:t>Quatrième niveau</a:t>
            </a:r>
          </a:p>
          <a:p>
            <a:pPr lvl="4"/>
            <a:r>
              <a:rPr lang="fr-BE" noProof="0" smtClean="0"/>
              <a:t>Cinquième niveau</a:t>
            </a:r>
          </a:p>
        </p:txBody>
      </p:sp>
      <p:sp>
        <p:nvSpPr>
          <p:cNvPr id="4102" name="Rectangle 6"/>
          <p:cNvSpPr>
            <a:spLocks noGrp="1" noChangeArrowheads="1"/>
          </p:cNvSpPr>
          <p:nvPr>
            <p:ph type="ftr" sz="quarter" idx="4"/>
          </p:nvPr>
        </p:nvSpPr>
        <p:spPr bwMode="auto">
          <a:xfrm>
            <a:off x="0" y="6334125"/>
            <a:ext cx="4302125"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BE"/>
          </a:p>
        </p:txBody>
      </p:sp>
      <p:sp>
        <p:nvSpPr>
          <p:cNvPr id="4103" name="Rectangle 7"/>
          <p:cNvSpPr>
            <a:spLocks noGrp="1" noChangeArrowheads="1"/>
          </p:cNvSpPr>
          <p:nvPr>
            <p:ph type="sldNum" sz="quarter" idx="5"/>
          </p:nvPr>
        </p:nvSpPr>
        <p:spPr bwMode="auto">
          <a:xfrm>
            <a:off x="5622925" y="6334125"/>
            <a:ext cx="4303713"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E1CB645-3283-4F90-8A47-7800D50A9C8B}" type="slidenum">
              <a:rPr lang="fr-BE"/>
              <a:pPr>
                <a:defRPr/>
              </a:pPr>
              <a:t>‹N°›</a:t>
            </a:fld>
            <a:endParaRPr lang="fr-BE"/>
          </a:p>
        </p:txBody>
      </p:sp>
    </p:spTree>
    <p:extLst>
      <p:ext uri="{BB962C8B-B14F-4D97-AF65-F5344CB8AC3E}">
        <p14:creationId xmlns:p14="http://schemas.microsoft.com/office/powerpoint/2010/main" val="1597246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4E885963-BD9D-4918-B2CB-2377F95E7DFB}" type="slidenum">
              <a:rPr lang="fr-BE" smtClean="0"/>
              <a:pPr/>
              <a:t>1</a:t>
            </a:fld>
            <a:endParaRPr lang="fr-BE"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r>
              <a:rPr lang="fr-FR" dirty="0" smtClean="0"/>
              <a:t>Note</a:t>
            </a:r>
            <a:r>
              <a:rPr lang="fr-FR" baseline="0" dirty="0" smtClean="0"/>
              <a:t> le nom de ton unité et la raison de ta présentation</a:t>
            </a:r>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Ajoute ici </a:t>
            </a:r>
            <a:r>
              <a:rPr lang="fr-BE" smtClean="0"/>
              <a:t>tes coordonnées et le nom de ton unité.</a:t>
            </a:r>
            <a:endParaRPr lang="fr-BE"/>
          </a:p>
        </p:txBody>
      </p:sp>
      <p:sp>
        <p:nvSpPr>
          <p:cNvPr id="4" name="Espace réservé du numéro de diapositive 3"/>
          <p:cNvSpPr>
            <a:spLocks noGrp="1"/>
          </p:cNvSpPr>
          <p:nvPr>
            <p:ph type="sldNum" sz="quarter" idx="10"/>
          </p:nvPr>
        </p:nvSpPr>
        <p:spPr/>
        <p:txBody>
          <a:bodyPr/>
          <a:lstStyle/>
          <a:p>
            <a:pPr>
              <a:defRPr/>
            </a:pPr>
            <a:fld id="{FE1CB645-3283-4F90-8A47-7800D50A9C8B}" type="slidenum">
              <a:rPr lang="fr-BE" smtClean="0"/>
              <a:pPr>
                <a:defRPr/>
              </a:pPr>
              <a:t>14</a:t>
            </a:fld>
            <a:endParaRPr lang="fr-BE"/>
          </a:p>
        </p:txBody>
      </p:sp>
    </p:spTree>
    <p:extLst>
      <p:ext uri="{BB962C8B-B14F-4D97-AF65-F5344CB8AC3E}">
        <p14:creationId xmlns:p14="http://schemas.microsoft.com/office/powerpoint/2010/main" val="290781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a:p>
            <a:r>
              <a:rPr lang="fr-BE" b="1" dirty="0" smtClean="0"/>
              <a:t>Les </a:t>
            </a:r>
            <a:r>
              <a:rPr lang="fr-BE" b="1" dirty="0"/>
              <a:t>Scouts </a:t>
            </a:r>
            <a:r>
              <a:rPr lang="fr-BE" b="1" dirty="0" smtClean="0"/>
              <a:t>ASBL, c’est : </a:t>
            </a:r>
            <a:r>
              <a:rPr lang="fr-BE" b="1" dirty="0"/>
              <a:t>	</a:t>
            </a:r>
            <a:endParaRPr lang="fr-BE" b="1" dirty="0" smtClean="0"/>
          </a:p>
          <a:p>
            <a:pPr marL="171450" indent="-171450">
              <a:buFont typeface="Arial" panose="020B0604020202020204" pitchFamily="34" charset="0"/>
              <a:buChar char="•"/>
            </a:pPr>
            <a:r>
              <a:rPr lang="fr-BE" i="0" dirty="0" smtClean="0"/>
              <a:t>un </a:t>
            </a:r>
            <a:r>
              <a:rPr lang="fr-BE" i="0" dirty="0"/>
              <a:t>mouvement de jeunesse éducatif </a:t>
            </a:r>
            <a:r>
              <a:rPr lang="fr-BE" i="0" dirty="0" smtClean="0">
                <a:sym typeface="Wingdings" pitchFamily="2" charset="2"/>
              </a:rPr>
              <a:t> autrement</a:t>
            </a:r>
            <a:r>
              <a:rPr lang="fr-BE" i="0" baseline="0" dirty="0" smtClean="0">
                <a:sym typeface="Wingdings" pitchFamily="2" charset="2"/>
              </a:rPr>
              <a:t> dit, nous ne sommes pas une garderie, nous avons un projet pour chaque scout ;</a:t>
            </a:r>
          </a:p>
          <a:p>
            <a:pPr marL="171450" indent="-171450">
              <a:buFont typeface="Arial" panose="020B0604020202020204" pitchFamily="34" charset="0"/>
              <a:buChar char="•"/>
            </a:pPr>
            <a:r>
              <a:rPr lang="fr-BE" i="0" dirty="0" smtClean="0"/>
              <a:t>animé </a:t>
            </a:r>
            <a:r>
              <a:rPr lang="fr-BE" i="0" dirty="0"/>
              <a:t>par des jeunes préalablement formés et </a:t>
            </a:r>
            <a:r>
              <a:rPr lang="fr-BE" i="0" dirty="0" smtClean="0"/>
              <a:t>encadrés </a:t>
            </a:r>
            <a:r>
              <a:rPr lang="fr-BE" i="0" dirty="0" smtClean="0">
                <a:sym typeface="Wingdings" pitchFamily="2" charset="2"/>
              </a:rPr>
              <a:t> donne l’exemple de ton propre parcours de formation (T1, T2, TU,</a:t>
            </a:r>
            <a:r>
              <a:rPr lang="fr-BE" i="0" baseline="0" dirty="0" smtClean="0">
                <a:sym typeface="Wingdings" pitchFamily="2" charset="2"/>
              </a:rPr>
              <a:t> etc.) et explique le soutien de ton animateur d’unité ;</a:t>
            </a:r>
          </a:p>
          <a:p>
            <a:pPr marL="171450" indent="-171450">
              <a:buFont typeface="Arial" panose="020B0604020202020204" pitchFamily="34" charset="0"/>
              <a:buChar char="•"/>
            </a:pPr>
            <a:r>
              <a:rPr lang="fr-BE" i="0" baseline="0" dirty="0" smtClean="0">
                <a:sym typeface="Wingdings" pitchFamily="2" charset="2"/>
              </a:rPr>
              <a:t>f</a:t>
            </a:r>
            <a:r>
              <a:rPr lang="fr-BE" i="0" dirty="0" smtClean="0"/>
              <a:t>ondé </a:t>
            </a:r>
            <a:r>
              <a:rPr lang="fr-BE" i="0" dirty="0"/>
              <a:t>sur le bénévolat, apolitique et ouvert à tous. </a:t>
            </a:r>
            <a:r>
              <a:rPr lang="fr-FR" i="0" dirty="0"/>
              <a:t> </a:t>
            </a:r>
            <a:r>
              <a:rPr lang="fr-FR" i="0" dirty="0" smtClean="0">
                <a:sym typeface="Wingdings" pitchFamily="2" charset="2"/>
              </a:rPr>
              <a:t> à toutes cultures, religions, langues, statut</a:t>
            </a:r>
            <a:r>
              <a:rPr lang="fr-FR" i="0" baseline="0" dirty="0" smtClean="0">
                <a:sym typeface="Wingdings" pitchFamily="2" charset="2"/>
              </a:rPr>
              <a:t> social/familial, etc.</a:t>
            </a:r>
            <a:endParaRPr lang="fr-BE" i="0" dirty="0"/>
          </a:p>
          <a:p>
            <a:endParaRPr lang="fr-BE" dirty="0"/>
          </a:p>
          <a:p>
            <a:endParaRPr lang="fr-BE" dirty="0"/>
          </a:p>
        </p:txBody>
      </p:sp>
      <p:sp>
        <p:nvSpPr>
          <p:cNvPr id="4" name="Espace réservé du numéro de diapositive 3"/>
          <p:cNvSpPr>
            <a:spLocks noGrp="1"/>
          </p:cNvSpPr>
          <p:nvPr>
            <p:ph type="sldNum" sz="quarter" idx="10"/>
          </p:nvPr>
        </p:nvSpPr>
        <p:spPr/>
        <p:txBody>
          <a:bodyPr/>
          <a:lstStyle/>
          <a:p>
            <a:pPr>
              <a:defRPr/>
            </a:pPr>
            <a:fld id="{FE1CB645-3283-4F90-8A47-7800D50A9C8B}" type="slidenum">
              <a:rPr lang="fr-BE" smtClean="0"/>
              <a:pPr>
                <a:defRPr/>
              </a:pPr>
              <a:t>2</a:t>
            </a:fld>
            <a:endParaRPr lang="fr-BE"/>
          </a:p>
        </p:txBody>
      </p:sp>
    </p:spTree>
    <p:extLst>
      <p:ext uri="{BB962C8B-B14F-4D97-AF65-F5344CB8AC3E}">
        <p14:creationId xmlns:p14="http://schemas.microsoft.com/office/powerpoint/2010/main" val="7121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i="0" dirty="0" smtClean="0"/>
          </a:p>
          <a:p>
            <a:r>
              <a:rPr lang="fr-FR" b="1" i="0" dirty="0" smtClean="0"/>
              <a:t>Complète</a:t>
            </a:r>
            <a:r>
              <a:rPr lang="fr-FR" b="1" i="0" baseline="0" dirty="0" smtClean="0"/>
              <a:t> les informations du cercle gris en indiquant le nombre de scouts et d’animateurs dans ton unité. </a:t>
            </a:r>
          </a:p>
          <a:p>
            <a:endParaRPr lang="fr-FR" i="0" baseline="0" dirty="0" smtClean="0"/>
          </a:p>
          <a:p>
            <a:r>
              <a:rPr lang="fr-FR" i="0" dirty="0" smtClean="0"/>
              <a:t>Cent </a:t>
            </a:r>
            <a:r>
              <a:rPr lang="fr-FR" i="0" dirty="0"/>
              <a:t>ans après sa création, le mouvement </a:t>
            </a:r>
            <a:r>
              <a:rPr lang="fr-FR" i="0" dirty="0" smtClean="0"/>
              <a:t>scout rassemble </a:t>
            </a:r>
            <a:r>
              <a:rPr lang="fr-FR" i="0" dirty="0"/>
              <a:t>plus de</a:t>
            </a:r>
            <a:r>
              <a:rPr lang="fr-FR" b="1" i="0" dirty="0"/>
              <a:t> 31 millions </a:t>
            </a:r>
            <a:r>
              <a:rPr lang="fr-FR" b="1" i="0" dirty="0" smtClean="0"/>
              <a:t>de </a:t>
            </a:r>
            <a:r>
              <a:rPr lang="fr-FR" b="1" i="0" dirty="0"/>
              <a:t>scouts à travers le monde.</a:t>
            </a:r>
            <a:r>
              <a:rPr lang="fr-FR" i="0" dirty="0"/>
              <a:t> Ces scouts, tous membres de l’Organisation </a:t>
            </a:r>
            <a:r>
              <a:rPr lang="fr-FR" i="0" dirty="0" smtClean="0"/>
              <a:t>mondiale </a:t>
            </a:r>
            <a:r>
              <a:rPr lang="fr-FR" i="0" dirty="0"/>
              <a:t>du </a:t>
            </a:r>
            <a:r>
              <a:rPr lang="fr-FR" i="0" dirty="0" smtClean="0"/>
              <a:t>mouvement </a:t>
            </a:r>
            <a:r>
              <a:rPr lang="fr-FR" i="0" dirty="0"/>
              <a:t>s</a:t>
            </a:r>
            <a:r>
              <a:rPr lang="fr-FR" i="0" dirty="0" smtClean="0"/>
              <a:t>cout </a:t>
            </a:r>
            <a:r>
              <a:rPr lang="fr-FR" i="0" dirty="0"/>
              <a:t>(OMMS), sont présents dans pratiquement tous les pays du monde (200).</a:t>
            </a:r>
            <a:endParaRPr lang="fr-BE" i="0" dirty="0"/>
          </a:p>
          <a:p>
            <a:r>
              <a:rPr lang="fr-BE" i="0" dirty="0"/>
              <a:t> </a:t>
            </a:r>
          </a:p>
          <a:p>
            <a:r>
              <a:rPr lang="fr-BE" i="0" dirty="0"/>
              <a:t>Il existe </a:t>
            </a:r>
            <a:r>
              <a:rPr lang="fr-BE" i="0" dirty="0" smtClean="0"/>
              <a:t>cinq </a:t>
            </a:r>
            <a:r>
              <a:rPr lang="fr-BE" i="0" dirty="0"/>
              <a:t>fédérations en Belgique </a:t>
            </a:r>
            <a:r>
              <a:rPr lang="fr-BE" i="0" dirty="0" smtClean="0"/>
              <a:t>(dont trois </a:t>
            </a:r>
            <a:r>
              <a:rPr lang="fr-BE" i="0" dirty="0"/>
              <a:t>côté </a:t>
            </a:r>
            <a:r>
              <a:rPr lang="fr-BE" i="0" dirty="0" smtClean="0"/>
              <a:t>francophone)</a:t>
            </a:r>
            <a:r>
              <a:rPr lang="fr-BE" i="0" dirty="0"/>
              <a:t> : </a:t>
            </a:r>
            <a:r>
              <a:rPr lang="fr-BE" i="0" dirty="0" smtClean="0"/>
              <a:t>Les Scouts, les Guides Catholiques</a:t>
            </a:r>
            <a:r>
              <a:rPr lang="fr-BE" i="0" baseline="0" dirty="0" smtClean="0"/>
              <a:t> de Belgique (GCB), les Scouts et Guides Pluralistes (SGP), </a:t>
            </a:r>
            <a:r>
              <a:rPr lang="fr-BE" i="0" baseline="0" dirty="0" err="1" smtClean="0"/>
              <a:t>Federatie</a:t>
            </a:r>
            <a:r>
              <a:rPr lang="fr-BE" i="0" baseline="0" dirty="0" smtClean="0"/>
              <a:t> Open </a:t>
            </a:r>
            <a:r>
              <a:rPr lang="fr-BE" i="0" baseline="0" dirty="0" err="1" smtClean="0"/>
              <a:t>Scouting</a:t>
            </a:r>
            <a:r>
              <a:rPr lang="fr-BE" i="0" baseline="0" dirty="0" smtClean="0"/>
              <a:t> (FOS) et Scouts en </a:t>
            </a:r>
            <a:r>
              <a:rPr lang="fr-BE" i="0" baseline="0" dirty="0" err="1" smtClean="0"/>
              <a:t>Gidsen</a:t>
            </a:r>
            <a:r>
              <a:rPr lang="fr-BE" i="0" baseline="0" dirty="0" smtClean="0"/>
              <a:t> </a:t>
            </a:r>
            <a:r>
              <a:rPr lang="fr-BE" i="0" baseline="0" dirty="0" err="1" smtClean="0"/>
              <a:t>Vlanderen</a:t>
            </a:r>
            <a:r>
              <a:rPr lang="fr-BE" i="0" baseline="0" dirty="0" smtClean="0"/>
              <a:t> (SGV).</a:t>
            </a:r>
            <a:endParaRPr lang="fr-BE" i="0" dirty="0" smtClean="0"/>
          </a:p>
          <a:p>
            <a:endParaRPr lang="fr-BE" i="0" dirty="0" smtClean="0"/>
          </a:p>
          <a:p>
            <a:r>
              <a:rPr lang="fr-BE" i="0" dirty="0" smtClean="0"/>
              <a:t>La </a:t>
            </a:r>
            <a:r>
              <a:rPr lang="fr-BE" i="0" dirty="0"/>
              <a:t>Fédération des Scouts Baden-Powell de Belgique est </a:t>
            </a:r>
            <a:r>
              <a:rPr lang="fr-BE" b="1" i="0" dirty="0"/>
              <a:t>la plus grande organisation de jeunesse en Belgique </a:t>
            </a:r>
            <a:r>
              <a:rPr lang="fr-BE" b="1" i="0" dirty="0" smtClean="0"/>
              <a:t>francophone</a:t>
            </a:r>
            <a:r>
              <a:rPr lang="fr-BE" b="1" i="0" baseline="0" dirty="0" smtClean="0"/>
              <a:t> </a:t>
            </a:r>
            <a:r>
              <a:rPr lang="fr-BE" i="0" dirty="0" smtClean="0"/>
              <a:t>et </a:t>
            </a:r>
            <a:r>
              <a:rPr lang="fr-BE" i="0" dirty="0"/>
              <a:t>germanophone. </a:t>
            </a:r>
            <a:endParaRPr lang="fr-BE" i="0" dirty="0" smtClean="0"/>
          </a:p>
          <a:p>
            <a:r>
              <a:rPr lang="fr-BE" i="0" dirty="0" smtClean="0"/>
              <a:t>Elle </a:t>
            </a:r>
            <a:r>
              <a:rPr lang="fr-BE" i="0" dirty="0"/>
              <a:t>compte 55 000 membres, dont 10 000 animateurs et responsables d’unités</a:t>
            </a:r>
            <a:r>
              <a:rPr lang="fr-BE" i="0" dirty="0" smtClean="0"/>
              <a:t>, répartis dans un peu plus de 400 </a:t>
            </a:r>
            <a:r>
              <a:rPr lang="fr-BE" i="0" dirty="0"/>
              <a:t>unités</a:t>
            </a:r>
            <a:r>
              <a:rPr lang="fr-BE" i="0" dirty="0" smtClean="0"/>
              <a:t>.</a:t>
            </a:r>
          </a:p>
          <a:p>
            <a:endParaRPr lang="fr-BE" i="0" dirty="0" smtClean="0"/>
          </a:p>
          <a:p>
            <a:r>
              <a:rPr lang="fr-BE" b="1" i="0" dirty="0" smtClean="0">
                <a:sym typeface="Wingdings" pitchFamily="2" charset="2"/>
              </a:rPr>
              <a:t> Tu peux placer un petit commentaire sur ton unité (exemple</a:t>
            </a:r>
            <a:r>
              <a:rPr lang="fr-BE" b="1" i="0" baseline="0" dirty="0" smtClean="0">
                <a:sym typeface="Wingdings" pitchFamily="2" charset="2"/>
              </a:rPr>
              <a:t> : si ta présentation vise à rechercher un local, explique où ton unité est implantée).</a:t>
            </a:r>
            <a:endParaRPr lang="fr-BE" b="1" i="0" dirty="0" smtClean="0"/>
          </a:p>
          <a:p>
            <a:endParaRPr lang="fr-BE" i="0" dirty="0"/>
          </a:p>
        </p:txBody>
      </p:sp>
      <p:sp>
        <p:nvSpPr>
          <p:cNvPr id="4" name="Espace réservé du numéro de diapositive 3"/>
          <p:cNvSpPr>
            <a:spLocks noGrp="1"/>
          </p:cNvSpPr>
          <p:nvPr>
            <p:ph type="sldNum" sz="quarter" idx="10"/>
          </p:nvPr>
        </p:nvSpPr>
        <p:spPr/>
        <p:txBody>
          <a:bodyPr/>
          <a:lstStyle/>
          <a:p>
            <a:pPr>
              <a:defRPr/>
            </a:pPr>
            <a:fld id="{FE1CB645-3283-4F90-8A47-7800D50A9C8B}" type="slidenum">
              <a:rPr lang="fr-BE" smtClean="0"/>
              <a:pPr>
                <a:defRPr/>
              </a:pPr>
              <a:t>3</a:t>
            </a:fld>
            <a:endParaRPr lang="fr-BE"/>
          </a:p>
        </p:txBody>
      </p:sp>
    </p:spTree>
    <p:extLst>
      <p:ext uri="{BB962C8B-B14F-4D97-AF65-F5344CB8AC3E}">
        <p14:creationId xmlns:p14="http://schemas.microsoft.com/office/powerpoint/2010/main" val="373904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smtClean="0">
                <a:solidFill>
                  <a:schemeClr val="tx1"/>
                </a:solidFill>
                <a:effectLst/>
                <a:latin typeface="Arial" charset="0"/>
                <a:ea typeface="+mn-ea"/>
                <a:cs typeface="+mn-cs"/>
              </a:rPr>
              <a:t>Décris</a:t>
            </a:r>
            <a:r>
              <a:rPr lang="fr-FR" sz="1200" i="0" kern="1200" baseline="0" dirty="0" smtClean="0">
                <a:solidFill>
                  <a:schemeClr val="tx1"/>
                </a:solidFill>
                <a:effectLst/>
                <a:latin typeface="Arial" charset="0"/>
                <a:ea typeface="+mn-ea"/>
                <a:cs typeface="+mn-cs"/>
              </a:rPr>
              <a:t> ton unité. </a:t>
            </a:r>
          </a:p>
          <a:p>
            <a:r>
              <a:rPr lang="fr-FR" sz="1200" i="0" kern="1200" baseline="0" dirty="0" smtClean="0">
                <a:solidFill>
                  <a:schemeClr val="tx1"/>
                </a:solidFill>
                <a:effectLst/>
                <a:latin typeface="Arial" charset="0"/>
                <a:ea typeface="+mn-ea"/>
                <a:cs typeface="+mn-cs"/>
              </a:rPr>
              <a:t>En présentant les fonctions, tu peux donner des noms si ton public connait les membres.</a:t>
            </a:r>
          </a:p>
          <a:p>
            <a:r>
              <a:rPr lang="fr-FR" sz="1200" i="0" kern="1200" baseline="0" dirty="0" smtClean="0">
                <a:solidFill>
                  <a:schemeClr val="tx1"/>
                </a:solidFill>
                <a:effectLst/>
                <a:latin typeface="Arial" charset="0"/>
                <a:ea typeface="+mn-ea"/>
                <a:cs typeface="+mn-cs"/>
              </a:rPr>
              <a:t>En présentant les sections, donne les âges, des infos sur les uniformes et l’un ou l’autre exemple d’activités.</a:t>
            </a:r>
          </a:p>
          <a:p>
            <a:r>
              <a:rPr lang="fr-FR" sz="1200" i="1" kern="1200" dirty="0" smtClean="0">
                <a:solidFill>
                  <a:schemeClr val="tx1"/>
                </a:solidFill>
                <a:effectLst/>
                <a:latin typeface="Arial" charset="0"/>
                <a:ea typeface="+mn-ea"/>
                <a:cs typeface="+mn-cs"/>
              </a:rPr>
              <a:t> </a:t>
            </a:r>
            <a:endParaRPr lang="fr-BE" sz="1200" kern="1200" dirty="0" smtClean="0">
              <a:solidFill>
                <a:schemeClr val="tx1"/>
              </a:solidFill>
              <a:effectLst/>
              <a:latin typeface="Arial" charset="0"/>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pPr>
              <a:defRPr/>
            </a:pPr>
            <a:fld id="{FE1CB645-3283-4F90-8A47-7800D50A9C8B}" type="slidenum">
              <a:rPr lang="fr-BE" smtClean="0"/>
              <a:pPr>
                <a:defRPr/>
              </a:pPr>
              <a:t>4</a:t>
            </a:fld>
            <a:endParaRPr lang="fr-BE"/>
          </a:p>
        </p:txBody>
      </p:sp>
    </p:spTree>
    <p:extLst>
      <p:ext uri="{BB962C8B-B14F-4D97-AF65-F5344CB8AC3E}">
        <p14:creationId xmlns:p14="http://schemas.microsoft.com/office/powerpoint/2010/main" val="426536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scoutisme, c’est un projet basé sur trois</a:t>
            </a:r>
            <a:r>
              <a:rPr lang="fr-BE" baseline="0" dirty="0" smtClean="0"/>
              <a:t> piliers indissociables : Ambition = objectifs ; Loi et Promesse = colonne vertébrale du scoutisme ; Méthode = moyens pour y arriver.</a:t>
            </a:r>
            <a:endParaRPr lang="fr-BE" dirty="0"/>
          </a:p>
        </p:txBody>
      </p:sp>
      <p:sp>
        <p:nvSpPr>
          <p:cNvPr id="4" name="Espace réservé du numéro de diapositive 3"/>
          <p:cNvSpPr>
            <a:spLocks noGrp="1"/>
          </p:cNvSpPr>
          <p:nvPr>
            <p:ph type="sldNum" sz="quarter" idx="10"/>
          </p:nvPr>
        </p:nvSpPr>
        <p:spPr/>
        <p:txBody>
          <a:bodyPr/>
          <a:lstStyle/>
          <a:p>
            <a:pPr>
              <a:defRPr/>
            </a:pPr>
            <a:fld id="{FE1CB645-3283-4F90-8A47-7800D50A9C8B}" type="slidenum">
              <a:rPr lang="fr-BE" smtClean="0"/>
              <a:pPr>
                <a:defRPr/>
              </a:pPr>
              <a:t>5</a:t>
            </a:fld>
            <a:endParaRPr lang="fr-BE"/>
          </a:p>
        </p:txBody>
      </p:sp>
    </p:spTree>
    <p:extLst>
      <p:ext uri="{BB962C8B-B14F-4D97-AF65-F5344CB8AC3E}">
        <p14:creationId xmlns:p14="http://schemas.microsoft.com/office/powerpoint/2010/main" val="297300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0" dirty="0" smtClean="0"/>
              <a:t>Le </a:t>
            </a:r>
            <a:r>
              <a:rPr lang="fr-FR" i="0" dirty="0"/>
              <a:t>scoutisme a un projet pour chaque membre, un "</a:t>
            </a:r>
            <a:r>
              <a:rPr lang="fr-FR" b="1" i="0" dirty="0"/>
              <a:t>projet sur l’Homme</a:t>
            </a:r>
            <a:r>
              <a:rPr lang="fr-FR" i="0" dirty="0"/>
              <a:t>". Par ce qu’il met en place au quotidien, il cherche à : </a:t>
            </a:r>
            <a:endParaRPr lang="fr-BE" i="0" dirty="0"/>
          </a:p>
          <a:p>
            <a:pPr marL="171450" lvl="0" indent="-171450">
              <a:buFont typeface="Arial" panose="020B0604020202020204" pitchFamily="34" charset="0"/>
              <a:buChar char="•"/>
            </a:pPr>
            <a:r>
              <a:rPr lang="fr-FR" b="0" i="0" dirty="0" smtClean="0"/>
              <a:t>contribuer </a:t>
            </a:r>
            <a:r>
              <a:rPr lang="fr-FR" b="0" i="0" dirty="0"/>
              <a:t>au développement de toutes les dimensions du jeune (physique, sociale, intellectuelle, morale ou spirituelle) ; </a:t>
            </a:r>
            <a:endParaRPr lang="fr-FR" b="0" i="0" dirty="0" smtClean="0"/>
          </a:p>
          <a:p>
            <a:pPr marL="171450" lvl="0" indent="-171450">
              <a:buFont typeface="Arial" panose="020B0604020202020204" pitchFamily="34" charset="0"/>
              <a:buChar char="•"/>
            </a:pPr>
            <a:r>
              <a:rPr lang="fr-FR" b="0" i="0" dirty="0" smtClean="0"/>
              <a:t>l’aider </a:t>
            </a:r>
            <a:r>
              <a:rPr lang="fr-FR" b="0" i="0" dirty="0"/>
              <a:t>à devenir un </a:t>
            </a:r>
            <a:r>
              <a:rPr lang="fr-FR" b="0" i="0" dirty="0" smtClean="0"/>
              <a:t>homme autonome et </a:t>
            </a:r>
            <a:r>
              <a:rPr lang="fr-FR" b="0" i="0" dirty="0"/>
              <a:t>libre, </a:t>
            </a:r>
            <a:r>
              <a:rPr lang="fr-FR" b="0" i="0" dirty="0" smtClean="0"/>
              <a:t>confiant, sociable,</a:t>
            </a:r>
            <a:r>
              <a:rPr lang="fr-FR" b="0" i="0" baseline="0" dirty="0" smtClean="0"/>
              <a:t> partenaire et solidaire, </a:t>
            </a:r>
            <a:r>
              <a:rPr lang="fr-FR" b="0" i="0" dirty="0" smtClean="0"/>
              <a:t>conscient et </a:t>
            </a:r>
            <a:r>
              <a:rPr lang="fr-FR" b="0" i="0" dirty="0"/>
              <a:t>critique, </a:t>
            </a:r>
            <a:r>
              <a:rPr lang="fr-FR" b="0" i="0" dirty="0" smtClean="0"/>
              <a:t>intérieur</a:t>
            </a:r>
            <a:r>
              <a:rPr lang="fr-FR" b="0" i="0" baseline="0" dirty="0" smtClean="0"/>
              <a:t> et </a:t>
            </a:r>
            <a:r>
              <a:rPr lang="fr-FR" b="0" i="0" dirty="0" smtClean="0"/>
              <a:t>équilibré</a:t>
            </a:r>
            <a:r>
              <a:rPr lang="fr-FR" b="0" i="0" dirty="0"/>
              <a:t>. </a:t>
            </a:r>
            <a:endParaRPr lang="fr-BE" b="0" i="0" dirty="0"/>
          </a:p>
        </p:txBody>
      </p:sp>
      <p:sp>
        <p:nvSpPr>
          <p:cNvPr id="4" name="Espace réservé du numéro de diapositive 3"/>
          <p:cNvSpPr>
            <a:spLocks noGrp="1"/>
          </p:cNvSpPr>
          <p:nvPr>
            <p:ph type="sldNum" sz="quarter" idx="10"/>
          </p:nvPr>
        </p:nvSpPr>
        <p:spPr/>
        <p:txBody>
          <a:bodyPr/>
          <a:lstStyle/>
          <a:p>
            <a:pPr>
              <a:defRPr/>
            </a:pPr>
            <a:fld id="{FE1CB645-3283-4F90-8A47-7800D50A9C8B}" type="slidenum">
              <a:rPr lang="fr-BE" smtClean="0"/>
              <a:pPr>
                <a:defRPr/>
              </a:pPr>
              <a:t>6</a:t>
            </a:fld>
            <a:endParaRPr lang="fr-BE"/>
          </a:p>
        </p:txBody>
      </p:sp>
    </p:spTree>
    <p:extLst>
      <p:ext uri="{BB962C8B-B14F-4D97-AF65-F5344CB8AC3E}">
        <p14:creationId xmlns:p14="http://schemas.microsoft.com/office/powerpoint/2010/main" val="148727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Chaque activité est teintée d’une ou plusieurs valeurs qu’on fait découvrir par l’action aux scouts.</a:t>
            </a:r>
            <a:endParaRPr lang="fr-BE" dirty="0"/>
          </a:p>
          <a:p>
            <a:r>
              <a:rPr lang="fr-FR" dirty="0"/>
              <a:t> </a:t>
            </a:r>
            <a:endParaRPr lang="fr-BE" dirty="0"/>
          </a:p>
          <a:p>
            <a:r>
              <a:rPr lang="fr-FR" dirty="0" smtClean="0"/>
              <a:t>Ce nuage de tags </a:t>
            </a:r>
            <a:r>
              <a:rPr lang="fr-FR" dirty="0"/>
              <a:t>est issu d’un congrès d’animateurs </a:t>
            </a:r>
            <a:r>
              <a:rPr lang="fr-FR" dirty="0" smtClean="0"/>
              <a:t>qui a eu lieu en </a:t>
            </a:r>
            <a:r>
              <a:rPr lang="fr-FR" dirty="0"/>
              <a:t>février 2011. </a:t>
            </a:r>
            <a:endParaRPr lang="fr-FR" dirty="0" smtClean="0"/>
          </a:p>
          <a:p>
            <a:r>
              <a:rPr lang="fr-FR" dirty="0" smtClean="0"/>
              <a:t>Les participants</a:t>
            </a:r>
            <a:r>
              <a:rPr lang="fr-FR" baseline="0" dirty="0" smtClean="0"/>
              <a:t> d</a:t>
            </a:r>
            <a:r>
              <a:rPr lang="fr-FR" dirty="0" smtClean="0"/>
              <a:t>evaient</a:t>
            </a:r>
            <a:r>
              <a:rPr lang="fr-FR" baseline="0" dirty="0" smtClean="0"/>
              <a:t> lister </a:t>
            </a:r>
            <a:r>
              <a:rPr lang="fr-FR" dirty="0" smtClean="0"/>
              <a:t>les </a:t>
            </a:r>
            <a:r>
              <a:rPr lang="fr-FR" dirty="0"/>
              <a:t>valeurs les plus présentes et importantes dans le </a:t>
            </a:r>
            <a:r>
              <a:rPr lang="fr-FR" dirty="0" smtClean="0"/>
              <a:t>scoutisme,</a:t>
            </a:r>
            <a:r>
              <a:rPr lang="fr-FR" baseline="0" dirty="0" smtClean="0"/>
              <a:t> à leurs yeux</a:t>
            </a:r>
            <a:r>
              <a:rPr lang="fr-FR" dirty="0" smtClean="0"/>
              <a:t>. Plus </a:t>
            </a:r>
            <a:r>
              <a:rPr lang="fr-FR" dirty="0"/>
              <a:t>la taille </a:t>
            </a:r>
            <a:r>
              <a:rPr lang="fr-FR" dirty="0" smtClean="0"/>
              <a:t>des mots est grande, plus </a:t>
            </a:r>
            <a:r>
              <a:rPr lang="fr-FR" dirty="0"/>
              <a:t>la valeur est </a:t>
            </a:r>
            <a:r>
              <a:rPr lang="fr-FR" dirty="0" smtClean="0"/>
              <a:t>importante.</a:t>
            </a:r>
            <a:endParaRPr lang="fr-BE" dirty="0"/>
          </a:p>
        </p:txBody>
      </p:sp>
      <p:sp>
        <p:nvSpPr>
          <p:cNvPr id="4" name="Espace réservé du numéro de diapositive 3"/>
          <p:cNvSpPr>
            <a:spLocks noGrp="1"/>
          </p:cNvSpPr>
          <p:nvPr>
            <p:ph type="sldNum" sz="quarter" idx="10"/>
          </p:nvPr>
        </p:nvSpPr>
        <p:spPr/>
        <p:txBody>
          <a:bodyPr/>
          <a:lstStyle/>
          <a:p>
            <a:pPr>
              <a:defRPr/>
            </a:pPr>
            <a:fld id="{FE1CB645-3283-4F90-8A47-7800D50A9C8B}" type="slidenum">
              <a:rPr lang="fr-BE" smtClean="0"/>
              <a:pPr>
                <a:defRPr/>
              </a:pPr>
              <a:t>9</a:t>
            </a:fld>
            <a:endParaRPr lang="fr-BE"/>
          </a:p>
        </p:txBody>
      </p:sp>
    </p:spTree>
    <p:extLst>
      <p:ext uri="{BB962C8B-B14F-4D97-AF65-F5344CB8AC3E}">
        <p14:creationId xmlns:p14="http://schemas.microsoft.com/office/powerpoint/2010/main" val="374915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992188" y="3167062"/>
            <a:ext cx="7943850" cy="3119809"/>
          </a:xfrm>
        </p:spPr>
        <p:txBody>
          <a:bodyPr/>
          <a:lstStyle/>
          <a:p>
            <a:r>
              <a:rPr lang="fr-FR" dirty="0"/>
              <a:t>Chez Les Scouts, le jeune est placé au centre de son éducation. Il va apprendre des tas de choses (sur lui, sur les autres) en s’amusant et sans s’en rendre compte. </a:t>
            </a:r>
            <a:endParaRPr lang="fr-BE" dirty="0"/>
          </a:p>
          <a:p>
            <a:r>
              <a:rPr lang="fr-FR" dirty="0"/>
              <a:t>La méthode scoute s’appuie sur sept éléments fondamentaux </a:t>
            </a:r>
            <a:r>
              <a:rPr lang="fr-FR" dirty="0" smtClean="0"/>
              <a:t>:</a:t>
            </a:r>
          </a:p>
          <a:p>
            <a:endParaRPr lang="fr-FR" dirty="0" smtClean="0"/>
          </a:p>
          <a:p>
            <a:r>
              <a:rPr lang="fr-FR" dirty="0" smtClean="0"/>
              <a:t>Pour chaque élément</a:t>
            </a:r>
            <a:r>
              <a:rPr lang="fr-FR" baseline="0" dirty="0" smtClean="0"/>
              <a:t> de la méthode, tu peux donner un exemple d’une animation que tu as déjà vécue.</a:t>
            </a:r>
            <a:endParaRPr lang="fr-FR" dirty="0" smtClean="0"/>
          </a:p>
          <a:p>
            <a:endParaRPr lang="fr-BE" dirty="0"/>
          </a:p>
          <a:p>
            <a:pPr marL="171450" indent="-171450">
              <a:buFont typeface="Arial" panose="020B0604020202020204" pitchFamily="34" charset="0"/>
              <a:buChar char="•"/>
            </a:pPr>
            <a:r>
              <a:rPr lang="fr-FR" b="1" dirty="0"/>
              <a:t>La découverte</a:t>
            </a:r>
            <a:r>
              <a:rPr lang="fr-FR" dirty="0"/>
              <a:t> : s’intéresser à de nouveaux domaines, essayer, oser... pour s’enrichir ; </a:t>
            </a:r>
            <a:endParaRPr lang="fr-FR" dirty="0" smtClean="0"/>
          </a:p>
          <a:p>
            <a:pPr marL="171450" indent="-171450">
              <a:buFont typeface="Arial" panose="020B0604020202020204" pitchFamily="34" charset="0"/>
              <a:buChar char="•"/>
            </a:pPr>
            <a:r>
              <a:rPr lang="fr-FR" b="1" u="none" dirty="0" smtClean="0"/>
              <a:t>le </a:t>
            </a:r>
            <a:r>
              <a:rPr lang="fr-FR" b="1" u="none" dirty="0"/>
              <a:t>petit groupe</a:t>
            </a:r>
            <a:r>
              <a:rPr lang="fr-FR" u="none" dirty="0"/>
              <a:t> </a:t>
            </a:r>
            <a:r>
              <a:rPr lang="fr-FR" dirty="0"/>
              <a:t>: s’organiser entre copains... tout en donnant des responsabilités à chacun et en respectant une base commune </a:t>
            </a:r>
            <a:r>
              <a:rPr lang="fr-FR" dirty="0" smtClean="0"/>
              <a:t>;</a:t>
            </a:r>
          </a:p>
          <a:p>
            <a:pPr marL="171450" indent="-171450">
              <a:buFont typeface="Arial" panose="020B0604020202020204" pitchFamily="34" charset="0"/>
              <a:buChar char="•"/>
            </a:pPr>
            <a:r>
              <a:rPr lang="fr-FR" b="1" dirty="0" smtClean="0"/>
              <a:t>la </a:t>
            </a:r>
            <a:r>
              <a:rPr lang="fr-FR" b="1" dirty="0"/>
              <a:t>Loi</a:t>
            </a:r>
            <a:r>
              <a:rPr lang="fr-FR" dirty="0"/>
              <a:t> : un engagement devant des valeurs </a:t>
            </a:r>
            <a:r>
              <a:rPr lang="fr-FR" dirty="0" smtClean="0"/>
              <a:t>;</a:t>
            </a:r>
          </a:p>
          <a:p>
            <a:pPr marL="171450" indent="-171450">
              <a:buFont typeface="Arial" panose="020B0604020202020204" pitchFamily="34" charset="0"/>
              <a:buChar char="•"/>
            </a:pPr>
            <a:r>
              <a:rPr lang="fr-FR" b="1" u="none" dirty="0" smtClean="0"/>
              <a:t>la </a:t>
            </a:r>
            <a:r>
              <a:rPr lang="fr-FR" b="1" u="none" dirty="0"/>
              <a:t>vie dans la nature</a:t>
            </a:r>
            <a:r>
              <a:rPr lang="fr-FR" dirty="0"/>
              <a:t> </a:t>
            </a:r>
            <a:r>
              <a:rPr lang="fr-FR" dirty="0" smtClean="0"/>
              <a:t>;</a:t>
            </a:r>
          </a:p>
          <a:p>
            <a:pPr marL="171450" indent="-171450">
              <a:buFont typeface="Arial" panose="020B0604020202020204" pitchFamily="34" charset="0"/>
              <a:buChar char="•"/>
            </a:pPr>
            <a:r>
              <a:rPr lang="fr-FR" b="1" u="none" dirty="0" smtClean="0"/>
              <a:t>l’action</a:t>
            </a:r>
            <a:r>
              <a:rPr lang="fr-FR" dirty="0" smtClean="0"/>
              <a:t> </a:t>
            </a:r>
            <a:r>
              <a:rPr lang="fr-FR" dirty="0"/>
              <a:t>: c’est en faisant qu’on apprend, qu’on se passionne, pas en lisant ou en </a:t>
            </a:r>
            <a:r>
              <a:rPr lang="fr-FR" dirty="0" smtClean="0"/>
              <a:t>regardant</a:t>
            </a:r>
            <a:r>
              <a:rPr lang="fr-FR" baseline="0" dirty="0" smtClean="0"/>
              <a:t> ! </a:t>
            </a:r>
            <a:r>
              <a:rPr lang="fr-FR" dirty="0" smtClean="0"/>
              <a:t>Chez </a:t>
            </a:r>
            <a:r>
              <a:rPr lang="fr-FR" dirty="0"/>
              <a:t>les scouts, on part de l’envie du jeune pour construire le programme des activités ; « </a:t>
            </a:r>
            <a:r>
              <a:rPr lang="fr-FR" i="1" dirty="0" err="1"/>
              <a:t>learning</a:t>
            </a:r>
            <a:r>
              <a:rPr lang="fr-FR" i="1" dirty="0"/>
              <a:t> by </a:t>
            </a:r>
            <a:r>
              <a:rPr lang="fr-FR" i="1" dirty="0" err="1"/>
              <a:t>doing</a:t>
            </a:r>
            <a:r>
              <a:rPr lang="fr-FR" dirty="0"/>
              <a:t> » de </a:t>
            </a:r>
            <a:r>
              <a:rPr lang="fr-FR" dirty="0" smtClean="0"/>
              <a:t>Baden-Powell.</a:t>
            </a:r>
          </a:p>
          <a:p>
            <a:pPr marL="171450" indent="-171450">
              <a:buFont typeface="Arial" panose="020B0604020202020204" pitchFamily="34" charset="0"/>
              <a:buChar char="•"/>
            </a:pPr>
            <a:r>
              <a:rPr lang="fr-FR" b="1" dirty="0" smtClean="0"/>
              <a:t>la </a:t>
            </a:r>
            <a:r>
              <a:rPr lang="fr-FR" b="1" dirty="0"/>
              <a:t>relation</a:t>
            </a:r>
            <a:r>
              <a:rPr lang="fr-FR" dirty="0"/>
              <a:t> : l’animateur... ni parent ni prof. Et pourtant si proche des scouts... Il rassure et pose un cadre, pour bien grandir. La relation entre animateurs et scouts est riche de sens : elle est un levier dans l’apprentissage</a:t>
            </a:r>
            <a:r>
              <a:rPr lang="fr-FR" dirty="0" smtClean="0"/>
              <a:t>.</a:t>
            </a:r>
            <a:r>
              <a:rPr lang="fr-FR" b="1" dirty="0"/>
              <a:t> </a:t>
            </a:r>
            <a:endParaRPr lang="fr-FR" b="1" dirty="0" smtClean="0"/>
          </a:p>
          <a:p>
            <a:pPr marL="171450" indent="-171450">
              <a:buFont typeface="Arial" panose="020B0604020202020204" pitchFamily="34" charset="0"/>
              <a:buChar char="•"/>
            </a:pPr>
            <a:r>
              <a:rPr lang="fr-FR" b="1" dirty="0" smtClean="0"/>
              <a:t>la </a:t>
            </a:r>
            <a:r>
              <a:rPr lang="fr-FR" b="1" dirty="0"/>
              <a:t>symbolique</a:t>
            </a:r>
            <a:r>
              <a:rPr lang="fr-FR" dirty="0"/>
              <a:t> : foulard, cadre imaginaire propre à chaque groupe... Autant de repères qui expriment le sentiment d’appartenance à un mouvement global et à un groupe particulier, qui rassure ou donne du corps à </a:t>
            </a:r>
            <a:r>
              <a:rPr lang="fr-FR" dirty="0" smtClean="0"/>
              <a:t>l’équipe.</a:t>
            </a:r>
            <a:endParaRPr lang="fr-BE" dirty="0"/>
          </a:p>
        </p:txBody>
      </p:sp>
      <p:sp>
        <p:nvSpPr>
          <p:cNvPr id="4" name="Espace réservé du numéro de diapositive 3"/>
          <p:cNvSpPr>
            <a:spLocks noGrp="1"/>
          </p:cNvSpPr>
          <p:nvPr>
            <p:ph type="sldNum" sz="quarter" idx="10"/>
          </p:nvPr>
        </p:nvSpPr>
        <p:spPr/>
        <p:txBody>
          <a:bodyPr/>
          <a:lstStyle/>
          <a:p>
            <a:pPr>
              <a:defRPr/>
            </a:pPr>
            <a:fld id="{FE1CB645-3283-4F90-8A47-7800D50A9C8B}" type="slidenum">
              <a:rPr lang="fr-BE" smtClean="0"/>
              <a:pPr>
                <a:defRPr/>
              </a:pPr>
              <a:t>11</a:t>
            </a:fld>
            <a:endParaRPr lang="fr-BE"/>
          </a:p>
        </p:txBody>
      </p:sp>
    </p:spTree>
    <p:extLst>
      <p:ext uri="{BB962C8B-B14F-4D97-AF65-F5344CB8AC3E}">
        <p14:creationId xmlns:p14="http://schemas.microsoft.com/office/powerpoint/2010/main" val="76838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FE1CB645-3283-4F90-8A47-7800D50A9C8B}" type="slidenum">
              <a:rPr lang="fr-BE" smtClean="0"/>
              <a:pPr>
                <a:defRPr/>
              </a:pPr>
              <a:t>12</a:t>
            </a:fld>
            <a:endParaRPr lang="fr-BE"/>
          </a:p>
        </p:txBody>
      </p:sp>
    </p:spTree>
    <p:extLst>
      <p:ext uri="{BB962C8B-B14F-4D97-AF65-F5344CB8AC3E}">
        <p14:creationId xmlns:p14="http://schemas.microsoft.com/office/powerpoint/2010/main" val="63177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BE"/>
          </a:p>
        </p:txBody>
      </p:sp>
      <p:sp>
        <p:nvSpPr>
          <p:cNvPr id="3" name="Espace réservé du contenu 2"/>
          <p:cNvSpPr>
            <a:spLocks noGrp="1"/>
          </p:cNvSpPr>
          <p:nvPr>
            <p:ph idx="1"/>
          </p:nvPr>
        </p:nvSpPr>
        <p:spPr>
          <a:xfrm>
            <a:off x="395536" y="1556792"/>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BE" dirty="0"/>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845840"/>
            <a:ext cx="8229600" cy="566936"/>
          </a:xfrm>
          <a:prstGeom prst="rect">
            <a:avLst/>
          </a:prstGeom>
          <a:ln>
            <a:noFill/>
          </a:ln>
        </p:spPr>
        <p:txBody>
          <a:bodyPr/>
          <a:lstStyle>
            <a:lvl1pPr algn="r">
              <a:defRPr sz="2400" cap="all" baseline="0">
                <a:solidFill>
                  <a:srgbClr val="96BE0F"/>
                </a:solidFill>
                <a:effectLst/>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467544" y="1484784"/>
            <a:ext cx="8208912" cy="4824536"/>
          </a:xfrm>
        </p:spPr>
        <p:txBody>
          <a:bodyPr/>
          <a:lstStyle>
            <a:lvl1pPr>
              <a:buClr>
                <a:srgbClr val="96BE0F"/>
              </a:buClr>
              <a:defRPr/>
            </a:lvl1pPr>
            <a:lvl2pPr>
              <a:buClr>
                <a:srgbClr val="FF9933"/>
              </a:buClr>
              <a:defRPr/>
            </a:lvl2pPr>
            <a:lvl3pPr>
              <a:buClr>
                <a:schemeClr val="tx2">
                  <a:lumMod val="50000"/>
                </a:schemeClr>
              </a:buClr>
              <a:defRPr/>
            </a:lvl3pPr>
            <a:lvl4pPr>
              <a:buClr>
                <a:srgbClr val="D60093"/>
              </a:buClr>
              <a:defRPr/>
            </a:lvl4pPr>
            <a:lvl5pPr>
              <a:buClr>
                <a:srgbClr val="CC9900"/>
              </a:buCl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68313" y="1196975"/>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59313" y="1196975"/>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38925" y="274638"/>
            <a:ext cx="2058988" cy="4556125"/>
          </a:xfrm>
          <a:prstGeom prst="rect">
            <a:avLst/>
          </a:prstGeo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29325" cy="45561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BE"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23" name="Rectangle 7"/>
          <p:cNvSpPr>
            <a:spLocks noChangeArrowheads="1"/>
          </p:cNvSpPr>
          <p:nvPr/>
        </p:nvSpPr>
        <p:spPr bwMode="auto">
          <a:xfrm>
            <a:off x="3563938" y="4724400"/>
            <a:ext cx="2133600" cy="476250"/>
          </a:xfrm>
          <a:prstGeom prst="rect">
            <a:avLst/>
          </a:prstGeom>
          <a:noFill/>
          <a:ln w="9525">
            <a:noFill/>
            <a:miter lim="800000"/>
            <a:headEnd/>
            <a:tailEnd/>
          </a:ln>
          <a:effectLst/>
        </p:spPr>
        <p:txBody>
          <a:bodyPr anchor="b"/>
          <a:lstStyle/>
          <a:p>
            <a:pPr algn="ctr">
              <a:defRPr/>
            </a:pPr>
            <a:endParaRPr lang="fr-BE" sz="1400">
              <a:effectLst>
                <a:outerShdw blurRad="38100" dist="38100" dir="2700000" algn="tl">
                  <a:srgbClr val="C0C0C0"/>
                </a:outerShdw>
              </a:effectLst>
              <a:latin typeface="Gill Sans MT" pitchFamily="34" charset="0"/>
            </a:endParaRPr>
          </a:p>
        </p:txBody>
      </p:sp>
      <p:pic>
        <p:nvPicPr>
          <p:cNvPr id="1027" name="Picture 14" descr="L:\07000 Info Doc\7250 Publications federation\7252 Creation\7252-12 Iconographie\7252-12-03 Logos\LesScouts\nouveau logo\Les Scouts.jpg"/>
          <p:cNvPicPr>
            <a:picLocks noChangeAspect="1" noChangeArrowheads="1"/>
          </p:cNvPicPr>
          <p:nvPr/>
        </p:nvPicPr>
        <p:blipFill>
          <a:blip r:embed="rId13" cstate="print"/>
          <a:srcRect/>
          <a:stretch>
            <a:fillRect/>
          </a:stretch>
        </p:blipFill>
        <p:spPr bwMode="auto">
          <a:xfrm>
            <a:off x="3000375" y="714375"/>
            <a:ext cx="3087688" cy="4386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30" descr="L:\07000 Info Doc\7250 Publications federation\7252 Creation\7252-12 Iconographie\7252-12-03 Logos\LesScouts\nouveau logo\monochrome simple horizontal\Les Scouts_horizontal_vert.jpg"/>
          <p:cNvPicPr>
            <a:picLocks noChangeAspect="1" noChangeArrowheads="1"/>
          </p:cNvPicPr>
          <p:nvPr/>
        </p:nvPicPr>
        <p:blipFill>
          <a:blip r:embed="rId12" cstate="print"/>
          <a:srcRect/>
          <a:stretch>
            <a:fillRect/>
          </a:stretch>
        </p:blipFill>
        <p:spPr bwMode="auto">
          <a:xfrm>
            <a:off x="71438" y="28575"/>
            <a:ext cx="1500187" cy="542925"/>
          </a:xfrm>
          <a:prstGeom prst="rect">
            <a:avLst/>
          </a:prstGeom>
          <a:noFill/>
          <a:ln w="9525">
            <a:noFill/>
            <a:miter lim="800000"/>
            <a:headEnd/>
            <a:tailEnd/>
          </a:ln>
        </p:spPr>
      </p:pic>
      <p:sp>
        <p:nvSpPr>
          <p:cNvPr id="14" name="Rectangle à coins arrondis 13"/>
          <p:cNvSpPr/>
          <p:nvPr/>
        </p:nvSpPr>
        <p:spPr>
          <a:xfrm>
            <a:off x="214313" y="571500"/>
            <a:ext cx="8715375" cy="5929313"/>
          </a:xfrm>
          <a:prstGeom prst="roundRect">
            <a:avLst>
              <a:gd name="adj" fmla="val 8877"/>
            </a:avLst>
          </a:prstGeom>
          <a:solidFill>
            <a:srgbClr val="6478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23916" name="Rectangle 12"/>
          <p:cNvSpPr>
            <a:spLocks noChangeArrowheads="1"/>
          </p:cNvSpPr>
          <p:nvPr/>
        </p:nvSpPr>
        <p:spPr bwMode="auto">
          <a:xfrm>
            <a:off x="5818188" y="6524625"/>
            <a:ext cx="3146425" cy="188913"/>
          </a:xfrm>
          <a:prstGeom prst="rect">
            <a:avLst/>
          </a:prstGeom>
          <a:noFill/>
          <a:ln w="9525">
            <a:noFill/>
            <a:miter lim="800000"/>
            <a:headEnd/>
            <a:tailEnd/>
          </a:ln>
          <a:effectLst/>
        </p:spPr>
        <p:txBody>
          <a:bodyPr/>
          <a:lstStyle/>
          <a:p>
            <a:pPr algn="r">
              <a:defRPr/>
            </a:pPr>
            <a:fld id="{2AB13A07-8185-4468-96B9-98A7061DAFDE}" type="slidenum">
              <a:rPr lang="fr-BE" sz="1000" i="1" smtClean="0">
                <a:solidFill>
                  <a:schemeClr val="bg2"/>
                </a:solidFill>
                <a:latin typeface="Arial" pitchFamily="34" charset="0"/>
                <a:cs typeface="Arial" pitchFamily="34" charset="0"/>
              </a:rPr>
              <a:pPr algn="r">
                <a:defRPr/>
              </a:pPr>
              <a:t>‹N°›</a:t>
            </a:fld>
            <a:endParaRPr lang="fr-BE" sz="1000" i="1" dirty="0">
              <a:solidFill>
                <a:schemeClr val="bg2"/>
              </a:solidFill>
              <a:latin typeface="Arial" pitchFamily="34" charset="0"/>
              <a:cs typeface="Arial" pitchFamily="34" charset="0"/>
            </a:endParaRPr>
          </a:p>
          <a:p>
            <a:pPr algn="r">
              <a:defRPr/>
            </a:pPr>
            <a:endParaRPr lang="fr-BE" sz="1000" i="1" dirty="0">
              <a:solidFill>
                <a:schemeClr val="bg2"/>
              </a:solidFill>
              <a:latin typeface="Arial" pitchFamily="34" charset="0"/>
              <a:cs typeface="Arial" pitchFamily="34" charset="0"/>
            </a:endParaRPr>
          </a:p>
        </p:txBody>
      </p:sp>
      <p:sp>
        <p:nvSpPr>
          <p:cNvPr id="123924" name="Rectangle 20"/>
          <p:cNvSpPr>
            <a:spLocks noGrp="1" noChangeArrowheads="1"/>
          </p:cNvSpPr>
          <p:nvPr>
            <p:ph type="body" idx="1"/>
          </p:nvPr>
        </p:nvSpPr>
        <p:spPr bwMode="auto">
          <a:xfrm>
            <a:off x="468313" y="1451396"/>
            <a:ext cx="8229600" cy="4713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dirty="0" smtClean="0"/>
              <a:t>Cliquez pour modifier les styles du texte du masque</a:t>
            </a:r>
          </a:p>
          <a:p>
            <a:pPr lvl="1"/>
            <a:r>
              <a:rPr lang="fr-BE" dirty="0" smtClean="0"/>
              <a:t>Deuxième niveau</a:t>
            </a:r>
          </a:p>
          <a:p>
            <a:pPr lvl="2"/>
            <a:r>
              <a:rPr lang="fr-BE" dirty="0" smtClean="0"/>
              <a:t>Troisième niveau</a:t>
            </a:r>
          </a:p>
          <a:p>
            <a:pPr lvl="3"/>
            <a:r>
              <a:rPr lang="fr-BE" dirty="0" smtClean="0"/>
              <a:t>Quatrième niveau</a:t>
            </a:r>
          </a:p>
          <a:p>
            <a:pPr lvl="4"/>
            <a:r>
              <a:rPr lang="fr-BE" dirty="0" smtClean="0"/>
              <a:t>Cinquième niveau</a:t>
            </a:r>
          </a:p>
        </p:txBody>
      </p:sp>
      <p:pic>
        <p:nvPicPr>
          <p:cNvPr id="2054" name="Picture 35" descr="L:\07000 Info Doc\7250 Publications federation\7252 Creation\7252-12 Iconographie\7252-12-03 Logos\LesScouts\personnages declines\fille_assise.gif"/>
          <p:cNvPicPr>
            <a:picLocks noChangeAspect="1" noChangeArrowheads="1"/>
          </p:cNvPicPr>
          <p:nvPr/>
        </p:nvPicPr>
        <p:blipFill>
          <a:blip r:embed="rId13" cstate="print"/>
          <a:srcRect/>
          <a:stretch>
            <a:fillRect/>
          </a:stretch>
        </p:blipFill>
        <p:spPr bwMode="auto">
          <a:xfrm>
            <a:off x="7805738" y="0"/>
            <a:ext cx="695325" cy="857250"/>
          </a:xfrm>
          <a:prstGeom prst="rect">
            <a:avLst/>
          </a:prstGeom>
          <a:noFill/>
          <a:ln w="9525">
            <a:noFill/>
            <a:miter lim="800000"/>
            <a:headEnd/>
            <a:tailEnd/>
          </a:ln>
        </p:spPr>
      </p:pic>
      <p:pic>
        <p:nvPicPr>
          <p:cNvPr id="2055" name="Picture 38" descr="L:\07000 Info Doc\7250 Publications federation\7252 Creation\7252-12 Iconographie\7252-12-03 Logos\LesScouts\personnages declines\blond_assis.gif"/>
          <p:cNvPicPr>
            <a:picLocks noChangeAspect="1" noChangeArrowheads="1"/>
          </p:cNvPicPr>
          <p:nvPr/>
        </p:nvPicPr>
        <p:blipFill>
          <a:blip r:embed="rId14" cstate="print"/>
          <a:srcRect/>
          <a:stretch>
            <a:fillRect/>
          </a:stretch>
        </p:blipFill>
        <p:spPr bwMode="auto">
          <a:xfrm>
            <a:off x="2679700" y="71438"/>
            <a:ext cx="392113" cy="749300"/>
          </a:xfrm>
          <a:prstGeom prst="rect">
            <a:avLst/>
          </a:prstGeom>
          <a:noFill/>
          <a:ln w="9525">
            <a:noFill/>
            <a:miter lim="800000"/>
            <a:headEnd/>
            <a:tailEnd/>
          </a:ln>
        </p:spPr>
      </p:pic>
      <p:pic>
        <p:nvPicPr>
          <p:cNvPr id="2056" name="Picture 39" descr="L:\07000 Info Doc\7250 Publications federation\7252 Creation\7252-12 Iconographie\7252-12-03 Logos\LesScouts\personnages declines\brun_assis.gif"/>
          <p:cNvPicPr>
            <a:picLocks noChangeAspect="1" noChangeArrowheads="1"/>
          </p:cNvPicPr>
          <p:nvPr/>
        </p:nvPicPr>
        <p:blipFill>
          <a:blip r:embed="rId15" cstate="print"/>
          <a:srcRect/>
          <a:stretch>
            <a:fillRect/>
          </a:stretch>
        </p:blipFill>
        <p:spPr bwMode="auto">
          <a:xfrm>
            <a:off x="5286375" y="71438"/>
            <a:ext cx="428625" cy="6953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rgbClr val="96BE0F"/>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9900"/>
        </a:buClr>
        <a:buSzPct val="65000"/>
        <a:buFont typeface="Wingdings" pitchFamily="2" charset="2"/>
        <a:buChar char="è"/>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lumMod val="50000"/>
          </a:schemeClr>
        </a:buClr>
        <a:buSzPct val="65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D60093"/>
        </a:buClr>
        <a:buSzPct val="65000"/>
        <a:buFont typeface="Wingdings 3" pitchFamily="18" charset="2"/>
        <a:buChar char="u"/>
        <a:defRPr sz="2000">
          <a:solidFill>
            <a:schemeClr val="tx1"/>
          </a:solidFill>
          <a:latin typeface="+mn-lt"/>
        </a:defRPr>
      </a:lvl4pPr>
      <a:lvl5pPr marL="2057400" indent="-228600" algn="l" rtl="0" eaLnBrk="0" fontAlgn="base" hangingPunct="0">
        <a:spcBef>
          <a:spcPct val="20000"/>
        </a:spcBef>
        <a:spcAft>
          <a:spcPct val="0"/>
        </a:spcAft>
        <a:buClr>
          <a:srgbClr val="B28C48"/>
        </a:buClr>
        <a:buSzPct val="100000"/>
        <a:buFont typeface="Arial" pitchFamily="34" charset="0"/>
        <a:buChar char="•"/>
        <a:defRPr sz="2000">
          <a:solidFill>
            <a:schemeClr val="tx1"/>
          </a:solidFill>
          <a:latin typeface="+mn-lt"/>
        </a:defRPr>
      </a:lvl5pPr>
      <a:lvl6pPr marL="2514600" indent="-228600" algn="l" rtl="0" fontAlgn="base">
        <a:spcBef>
          <a:spcPct val="20000"/>
        </a:spcBef>
        <a:spcAft>
          <a:spcPct val="0"/>
        </a:spcAft>
        <a:buClr>
          <a:schemeClr val="tx2"/>
        </a:buClr>
        <a:buSzPct val="65000"/>
        <a:buFont typeface="Wingdings" pitchFamily="2" charset="2"/>
        <a:buChar char="è"/>
        <a:defRPr sz="2000">
          <a:solidFill>
            <a:schemeClr val="tx1"/>
          </a:solidFill>
          <a:latin typeface="+mn-lt"/>
        </a:defRPr>
      </a:lvl6pPr>
      <a:lvl7pPr marL="2971800" indent="-228600" algn="l" rtl="0" fontAlgn="base">
        <a:spcBef>
          <a:spcPct val="20000"/>
        </a:spcBef>
        <a:spcAft>
          <a:spcPct val="0"/>
        </a:spcAft>
        <a:buClr>
          <a:schemeClr val="tx2"/>
        </a:buClr>
        <a:buSzPct val="65000"/>
        <a:buFont typeface="Wingdings" pitchFamily="2" charset="2"/>
        <a:buChar char="è"/>
        <a:defRPr sz="2000">
          <a:solidFill>
            <a:schemeClr val="tx1"/>
          </a:solidFill>
          <a:latin typeface="+mn-lt"/>
        </a:defRPr>
      </a:lvl7pPr>
      <a:lvl8pPr marL="3429000" indent="-228600" algn="l" rtl="0" fontAlgn="base">
        <a:spcBef>
          <a:spcPct val="20000"/>
        </a:spcBef>
        <a:spcAft>
          <a:spcPct val="0"/>
        </a:spcAft>
        <a:buClr>
          <a:schemeClr val="tx2"/>
        </a:buClr>
        <a:buSzPct val="65000"/>
        <a:buFont typeface="Wingdings" pitchFamily="2" charset="2"/>
        <a:buChar char="è"/>
        <a:defRPr sz="2000">
          <a:solidFill>
            <a:schemeClr val="tx1"/>
          </a:solidFill>
          <a:latin typeface="+mn-lt"/>
        </a:defRPr>
      </a:lvl8pPr>
      <a:lvl9pPr marL="3886200" indent="-228600" algn="l" rtl="0" fontAlgn="base">
        <a:spcBef>
          <a:spcPct val="20000"/>
        </a:spcBef>
        <a:spcAft>
          <a:spcPct val="0"/>
        </a:spcAft>
        <a:buClr>
          <a:schemeClr val="tx2"/>
        </a:buClr>
        <a:buSzPct val="65000"/>
        <a:buFont typeface="Wingdings" pitchFamily="2" charset="2"/>
        <a:buChar char="è"/>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09325" y="5548044"/>
            <a:ext cx="7344816" cy="400110"/>
          </a:xfrm>
          <a:prstGeom prst="rect">
            <a:avLst/>
          </a:prstGeom>
          <a:solidFill>
            <a:schemeClr val="bg1"/>
          </a:solidFill>
        </p:spPr>
        <p:txBody>
          <a:bodyPr wrap="square" rtlCol="0">
            <a:spAutoFit/>
          </a:bodyPr>
          <a:lstStyle/>
          <a:p>
            <a:pPr algn="ctr"/>
            <a:r>
              <a:rPr lang="fr-BE" sz="2000" b="1" cap="all" baseline="0" dirty="0" smtClean="0">
                <a:solidFill>
                  <a:srgbClr val="64786E"/>
                </a:solidFill>
                <a:effectLst/>
                <a:latin typeface="+mn-lt"/>
              </a:rPr>
              <a:t>Unité scoute …</a:t>
            </a:r>
            <a:endParaRPr lang="fr-BE" sz="2000" b="1" cap="all" baseline="0" dirty="0">
              <a:solidFill>
                <a:srgbClr val="FF0000"/>
              </a:solidFill>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23528" y="116632"/>
            <a:ext cx="7344816" cy="6608735"/>
            <a:chOff x="107504" y="0"/>
            <a:chExt cx="7621844" cy="685800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4651" y="0"/>
              <a:ext cx="6314697" cy="6858000"/>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767"/>
              <a:ext cx="5232636" cy="2039978"/>
            </a:xfrm>
            <a:prstGeom prst="rect">
              <a:avLst/>
            </a:prstGeom>
          </p:spPr>
        </p:pic>
      </p:grpSp>
      <p:sp>
        <p:nvSpPr>
          <p:cNvPr id="8" name="Ellipse 7"/>
          <p:cNvSpPr/>
          <p:nvPr/>
        </p:nvSpPr>
        <p:spPr>
          <a:xfrm>
            <a:off x="4499992" y="13133"/>
            <a:ext cx="2664296" cy="432048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t="4834" b="4522"/>
          <a:stretch/>
        </p:blipFill>
        <p:spPr>
          <a:xfrm>
            <a:off x="7368969" y="63547"/>
            <a:ext cx="1667527" cy="2141317"/>
          </a:xfrm>
          <a:prstGeom prst="rect">
            <a:avLst/>
          </a:prstGeom>
        </p:spPr>
      </p:pic>
    </p:spTree>
    <p:extLst>
      <p:ext uri="{BB962C8B-B14F-4D97-AF65-F5344CB8AC3E}">
        <p14:creationId xmlns:p14="http://schemas.microsoft.com/office/powerpoint/2010/main" val="405458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méthode scoute</a:t>
            </a:r>
            <a:endParaRPr lang="fr-BE" dirty="0"/>
          </a:p>
        </p:txBody>
      </p:sp>
      <p:grpSp>
        <p:nvGrpSpPr>
          <p:cNvPr id="13" name="Groupe 12"/>
          <p:cNvGrpSpPr/>
          <p:nvPr/>
        </p:nvGrpSpPr>
        <p:grpSpPr>
          <a:xfrm>
            <a:off x="3347864" y="3501008"/>
            <a:ext cx="2438400" cy="2438400"/>
            <a:chOff x="1828800" y="1625599"/>
            <a:chExt cx="2438400" cy="2438400"/>
          </a:xfrm>
          <a:solidFill>
            <a:srgbClr val="88AE0E"/>
          </a:solidFill>
        </p:grpSpPr>
        <p:sp>
          <p:nvSpPr>
            <p:cNvPr id="14" name="Ellipse 13"/>
            <p:cNvSpPr/>
            <p:nvPr/>
          </p:nvSpPr>
          <p:spPr>
            <a:xfrm>
              <a:off x="1828800" y="1625599"/>
              <a:ext cx="2438400" cy="2438400"/>
            </a:xfrm>
            <a:prstGeom prst="ellipse">
              <a:avLst/>
            </a:prstGeom>
            <a:grpFill/>
            <a:ln>
              <a:solidFill>
                <a:srgbClr val="88AE0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Ellipse 4"/>
            <p:cNvSpPr/>
            <p:nvPr/>
          </p:nvSpPr>
          <p:spPr>
            <a:xfrm>
              <a:off x="2401417" y="2589127"/>
              <a:ext cx="1293164" cy="5486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BE" sz="2000" kern="1200" dirty="0" smtClean="0">
                  <a:effectLst>
                    <a:outerShdw blurRad="38100" dist="38100" dir="2700000" algn="tl">
                      <a:srgbClr val="000000">
                        <a:alpha val="43137"/>
                      </a:srgbClr>
                    </a:outerShdw>
                  </a:effectLst>
                </a:rPr>
                <a:t>Méthode</a:t>
              </a:r>
              <a:endParaRPr lang="fr-BE" sz="2000" kern="1200" dirty="0">
                <a:effectLst>
                  <a:outerShdw blurRad="38100" dist="38100" dir="2700000" algn="tl">
                    <a:srgbClr val="000000">
                      <a:alpha val="43137"/>
                    </a:srgbClr>
                  </a:outerShdw>
                </a:effectLst>
              </a:endParaRPr>
            </a:p>
          </p:txBody>
        </p:sp>
      </p:grpSp>
      <p:cxnSp>
        <p:nvCxnSpPr>
          <p:cNvPr id="17" name="Connecteur droit 16"/>
          <p:cNvCxnSpPr>
            <a:stCxn id="14" idx="2"/>
          </p:cNvCxnSpPr>
          <p:nvPr/>
        </p:nvCxnSpPr>
        <p:spPr>
          <a:xfrm flipH="1">
            <a:off x="2411760" y="4720208"/>
            <a:ext cx="936104" cy="146484"/>
          </a:xfrm>
          <a:prstGeom prst="line">
            <a:avLst/>
          </a:prstGeom>
          <a:ln w="34925">
            <a:solidFill>
              <a:srgbClr val="88AE0E"/>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14" idx="6"/>
          </p:cNvCxnSpPr>
          <p:nvPr/>
        </p:nvCxnSpPr>
        <p:spPr>
          <a:xfrm>
            <a:off x="5786264" y="4720208"/>
            <a:ext cx="945976" cy="146484"/>
          </a:xfrm>
          <a:prstGeom prst="line">
            <a:avLst/>
          </a:prstGeom>
          <a:ln w="38100">
            <a:solidFill>
              <a:srgbClr val="88AE0E"/>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a:stCxn id="14" idx="0"/>
          </p:cNvCxnSpPr>
          <p:nvPr/>
        </p:nvCxnSpPr>
        <p:spPr>
          <a:xfrm flipV="1">
            <a:off x="4567064" y="2276872"/>
            <a:ext cx="4936" cy="1224136"/>
          </a:xfrm>
          <a:prstGeom prst="line">
            <a:avLst/>
          </a:prstGeom>
          <a:ln w="38100">
            <a:solidFill>
              <a:srgbClr val="88AE0E"/>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411760" y="3645024"/>
            <a:ext cx="1076477" cy="504056"/>
          </a:xfrm>
          <a:prstGeom prst="line">
            <a:avLst/>
          </a:prstGeom>
          <a:ln w="38100">
            <a:solidFill>
              <a:srgbClr val="88AE0E"/>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5652120" y="3645024"/>
            <a:ext cx="1080120" cy="504056"/>
          </a:xfrm>
          <a:prstGeom prst="line">
            <a:avLst/>
          </a:prstGeom>
          <a:ln w="38100">
            <a:solidFill>
              <a:srgbClr val="88AE0E"/>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flipV="1">
            <a:off x="3131840" y="2708920"/>
            <a:ext cx="867076" cy="936104"/>
          </a:xfrm>
          <a:prstGeom prst="line">
            <a:avLst/>
          </a:prstGeom>
          <a:ln w="38100">
            <a:solidFill>
              <a:srgbClr val="88AE0E"/>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5220072" y="2708920"/>
            <a:ext cx="792088" cy="936104"/>
          </a:xfrm>
          <a:prstGeom prst="line">
            <a:avLst/>
          </a:prstGeom>
          <a:ln w="38100">
            <a:solidFill>
              <a:srgbClr val="88AE0E"/>
            </a:solidFill>
          </a:ln>
        </p:spPr>
        <p:style>
          <a:lnRef idx="1">
            <a:schemeClr val="accent1"/>
          </a:lnRef>
          <a:fillRef idx="0">
            <a:schemeClr val="accent1"/>
          </a:fillRef>
          <a:effectRef idx="0">
            <a:schemeClr val="accent1"/>
          </a:effectRef>
          <a:fontRef idx="minor">
            <a:schemeClr val="tx1"/>
          </a:fontRef>
        </p:style>
      </p:cxnSp>
      <p:sp>
        <p:nvSpPr>
          <p:cNvPr id="52" name="Rectangle à coins arrondis 51"/>
          <p:cNvSpPr/>
          <p:nvPr/>
        </p:nvSpPr>
        <p:spPr>
          <a:xfrm>
            <a:off x="1386880" y="2492896"/>
            <a:ext cx="1744960" cy="432048"/>
          </a:xfrm>
          <a:prstGeom prst="roundRect">
            <a:avLst/>
          </a:prstGeom>
          <a:solidFill>
            <a:schemeClr val="tx1"/>
          </a:solidFill>
          <a:ln w="25400" cap="flat">
            <a:solidFill>
              <a:srgbClr val="96BE0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i="1" dirty="0" smtClean="0">
                <a:solidFill>
                  <a:srgbClr val="96BE0F"/>
                </a:solidFill>
              </a:rPr>
              <a:t>Loi - Promesse</a:t>
            </a:r>
          </a:p>
        </p:txBody>
      </p:sp>
      <p:sp>
        <p:nvSpPr>
          <p:cNvPr id="54" name="Rectangle à coins arrondis 53"/>
          <p:cNvSpPr/>
          <p:nvPr/>
        </p:nvSpPr>
        <p:spPr>
          <a:xfrm>
            <a:off x="6732240" y="4650668"/>
            <a:ext cx="1744960" cy="432048"/>
          </a:xfrm>
          <a:prstGeom prst="roundRect">
            <a:avLst/>
          </a:prstGeom>
          <a:solidFill>
            <a:schemeClr val="tx1"/>
          </a:solidFill>
          <a:ln w="25400" cap="flat">
            <a:solidFill>
              <a:srgbClr val="96BE0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96BE0F"/>
                </a:solidFill>
              </a:rPr>
              <a:t>Symbolique</a:t>
            </a:r>
          </a:p>
        </p:txBody>
      </p:sp>
      <p:sp>
        <p:nvSpPr>
          <p:cNvPr id="55" name="Rectangle à coins arrondis 54"/>
          <p:cNvSpPr/>
          <p:nvPr/>
        </p:nvSpPr>
        <p:spPr>
          <a:xfrm>
            <a:off x="3694583" y="1822334"/>
            <a:ext cx="1744960" cy="432048"/>
          </a:xfrm>
          <a:prstGeom prst="roundRect">
            <a:avLst/>
          </a:prstGeom>
          <a:solidFill>
            <a:schemeClr val="tx1"/>
          </a:solidFill>
          <a:ln w="25400" cap="flat">
            <a:solidFill>
              <a:srgbClr val="96BE0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96BE0F"/>
                </a:solidFill>
              </a:rPr>
              <a:t>Nature</a:t>
            </a:r>
          </a:p>
        </p:txBody>
      </p:sp>
      <p:sp>
        <p:nvSpPr>
          <p:cNvPr id="56" name="Rectangle à coins arrondis 55"/>
          <p:cNvSpPr/>
          <p:nvPr/>
        </p:nvSpPr>
        <p:spPr>
          <a:xfrm>
            <a:off x="666800" y="3429000"/>
            <a:ext cx="1744960" cy="432048"/>
          </a:xfrm>
          <a:prstGeom prst="roundRect">
            <a:avLst/>
          </a:prstGeom>
          <a:solidFill>
            <a:schemeClr val="tx1"/>
          </a:solidFill>
          <a:ln w="25400" cap="flat">
            <a:solidFill>
              <a:srgbClr val="96BE0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96BE0F"/>
                </a:solidFill>
              </a:rPr>
              <a:t>Petit groupe</a:t>
            </a:r>
          </a:p>
        </p:txBody>
      </p:sp>
      <p:sp>
        <p:nvSpPr>
          <p:cNvPr id="57" name="Rectangle à coins arrondis 56"/>
          <p:cNvSpPr/>
          <p:nvPr/>
        </p:nvSpPr>
        <p:spPr>
          <a:xfrm>
            <a:off x="667120" y="4650668"/>
            <a:ext cx="1744960" cy="432048"/>
          </a:xfrm>
          <a:prstGeom prst="roundRect">
            <a:avLst/>
          </a:prstGeom>
          <a:solidFill>
            <a:schemeClr val="tx1"/>
          </a:solidFill>
          <a:ln w="25400" cap="flat">
            <a:solidFill>
              <a:srgbClr val="96BE0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96BE0F"/>
                </a:solidFill>
              </a:rPr>
              <a:t>Découverte</a:t>
            </a:r>
          </a:p>
        </p:txBody>
      </p:sp>
      <p:sp>
        <p:nvSpPr>
          <p:cNvPr id="58" name="Rectangle à coins arrondis 57"/>
          <p:cNvSpPr/>
          <p:nvPr/>
        </p:nvSpPr>
        <p:spPr>
          <a:xfrm>
            <a:off x="6012160" y="2492896"/>
            <a:ext cx="1744960" cy="432048"/>
          </a:xfrm>
          <a:prstGeom prst="roundRect">
            <a:avLst/>
          </a:prstGeom>
          <a:solidFill>
            <a:schemeClr val="tx1"/>
          </a:solidFill>
          <a:ln w="25400" cap="flat">
            <a:solidFill>
              <a:srgbClr val="96BE0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96BE0F"/>
                </a:solidFill>
              </a:rPr>
              <a:t>Action</a:t>
            </a:r>
          </a:p>
        </p:txBody>
      </p:sp>
      <p:sp>
        <p:nvSpPr>
          <p:cNvPr id="59" name="Rectangle à coins arrondis 58"/>
          <p:cNvSpPr/>
          <p:nvPr/>
        </p:nvSpPr>
        <p:spPr>
          <a:xfrm>
            <a:off x="6732240" y="3429000"/>
            <a:ext cx="1744960" cy="432048"/>
          </a:xfrm>
          <a:prstGeom prst="roundRect">
            <a:avLst/>
          </a:prstGeom>
          <a:solidFill>
            <a:schemeClr val="tx1"/>
          </a:solidFill>
          <a:ln w="25400" cap="flat">
            <a:solidFill>
              <a:srgbClr val="96BE0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96BE0F"/>
                </a:solidFill>
              </a:rPr>
              <a:t>Relation</a:t>
            </a:r>
          </a:p>
        </p:txBody>
      </p:sp>
    </p:spTree>
    <p:extLst>
      <p:ext uri="{BB962C8B-B14F-4D97-AF65-F5344CB8AC3E}">
        <p14:creationId xmlns:p14="http://schemas.microsoft.com/office/powerpoint/2010/main" val="4127380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56" grpId="0" animBg="1"/>
      <p:bldP spid="57" grpId="0" animBg="1"/>
      <p:bldP spid="58"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323528" y="116632"/>
            <a:ext cx="7344816" cy="6608735"/>
            <a:chOff x="107504" y="0"/>
            <a:chExt cx="7621844" cy="685800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651" y="0"/>
              <a:ext cx="6314697" cy="6858000"/>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767"/>
              <a:ext cx="5232636" cy="2039978"/>
            </a:xfrm>
            <a:prstGeom prst="rect">
              <a:avLst/>
            </a:prstGeom>
          </p:spPr>
        </p:pic>
      </p:grpSp>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t="4834" b="4522"/>
          <a:stretch/>
        </p:blipFill>
        <p:spPr>
          <a:xfrm>
            <a:off x="7368969" y="63547"/>
            <a:ext cx="1667527" cy="2141317"/>
          </a:xfrm>
          <a:prstGeom prst="rect">
            <a:avLst/>
          </a:prstGeom>
        </p:spPr>
      </p:pic>
    </p:spTree>
    <p:extLst>
      <p:ext uri="{BB962C8B-B14F-4D97-AF65-F5344CB8AC3E}">
        <p14:creationId xmlns:p14="http://schemas.microsoft.com/office/powerpoint/2010/main" val="87298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spTree>
    <p:extLst>
      <p:ext uri="{BB962C8B-B14F-4D97-AF65-F5344CB8AC3E}">
        <p14:creationId xmlns:p14="http://schemas.microsoft.com/office/powerpoint/2010/main" val="997594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Merci pour votre attention !</a:t>
            </a:r>
            <a:endParaRPr lang="fr-BE" dirty="0"/>
          </a:p>
        </p:txBody>
      </p:sp>
    </p:spTree>
    <p:extLst>
      <p:ext uri="{BB962C8B-B14F-4D97-AF65-F5344CB8AC3E}">
        <p14:creationId xmlns:p14="http://schemas.microsoft.com/office/powerpoint/2010/main" val="3812924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720080"/>
          </a:xfrm>
        </p:spPr>
        <p:txBody>
          <a:bodyPr/>
          <a:lstStyle/>
          <a:p>
            <a:r>
              <a:rPr lang="fr-BE" dirty="0" smtClean="0"/>
              <a:t>Les Scouts</a:t>
            </a:r>
            <a:endParaRPr lang="fr-BE" dirty="0"/>
          </a:p>
        </p:txBody>
      </p:sp>
      <p:sp>
        <p:nvSpPr>
          <p:cNvPr id="5" name="Espace réservé du contenu 4"/>
          <p:cNvSpPr>
            <a:spLocks noGrp="1"/>
          </p:cNvSpPr>
          <p:nvPr>
            <p:ph idx="1"/>
          </p:nvPr>
        </p:nvSpPr>
        <p:spPr/>
        <p:txBody>
          <a:bodyPr/>
          <a:lstStyle/>
          <a:p>
            <a:pPr marL="0" indent="0">
              <a:buNone/>
            </a:pPr>
            <a:r>
              <a:rPr lang="fr-BE" b="1" dirty="0" smtClean="0">
                <a:effectLst>
                  <a:outerShdw blurRad="38100" dist="38100" dir="2700000" algn="tl">
                    <a:srgbClr val="000000">
                      <a:alpha val="43137"/>
                    </a:srgbClr>
                  </a:outerShdw>
                </a:effectLst>
              </a:rPr>
              <a:t>Les Scouts, c’est : </a:t>
            </a:r>
          </a:p>
          <a:p>
            <a:r>
              <a:rPr lang="fr-BE" dirty="0" smtClean="0">
                <a:effectLst>
                  <a:outerShdw blurRad="38100" dist="38100" dir="2700000" algn="tl">
                    <a:srgbClr val="000000">
                      <a:alpha val="43137"/>
                    </a:srgbClr>
                  </a:outerShdw>
                </a:effectLst>
              </a:rPr>
              <a:t>un </a:t>
            </a:r>
            <a:r>
              <a:rPr lang="fr-BE" dirty="0">
                <a:effectLst>
                  <a:outerShdw blurRad="38100" dist="38100" dir="2700000" algn="tl">
                    <a:srgbClr val="000000">
                      <a:alpha val="43137"/>
                    </a:srgbClr>
                  </a:outerShdw>
                </a:effectLst>
              </a:rPr>
              <a:t>mouvement de jeunesse éducatif </a:t>
            </a:r>
            <a:r>
              <a:rPr lang="fr-BE" dirty="0" smtClean="0">
                <a:effectLst>
                  <a:outerShdw blurRad="38100" dist="38100" dir="2700000" algn="tl">
                    <a:srgbClr val="000000">
                      <a:alpha val="43137"/>
                    </a:srgbClr>
                  </a:outerShdw>
                </a:effectLst>
              </a:rPr>
              <a:t>;</a:t>
            </a:r>
          </a:p>
          <a:p>
            <a:r>
              <a:rPr lang="fr-BE" dirty="0" smtClean="0">
                <a:effectLst>
                  <a:outerShdw blurRad="38100" dist="38100" dir="2700000" algn="tl">
                    <a:srgbClr val="000000">
                      <a:alpha val="43137"/>
                    </a:srgbClr>
                  </a:outerShdw>
                </a:effectLst>
              </a:rPr>
              <a:t>animé </a:t>
            </a:r>
            <a:r>
              <a:rPr lang="fr-BE" dirty="0">
                <a:effectLst>
                  <a:outerShdw blurRad="38100" dist="38100" dir="2700000" algn="tl">
                    <a:srgbClr val="000000">
                      <a:alpha val="43137"/>
                    </a:srgbClr>
                  </a:outerShdw>
                </a:effectLst>
              </a:rPr>
              <a:t>par des jeunes </a:t>
            </a:r>
            <a:r>
              <a:rPr lang="fr-BE" dirty="0" smtClean="0">
                <a:effectLst>
                  <a:outerShdw blurRad="38100" dist="38100" dir="2700000" algn="tl">
                    <a:srgbClr val="000000">
                      <a:alpha val="43137"/>
                    </a:srgbClr>
                  </a:outerShdw>
                </a:effectLst>
              </a:rPr>
              <a:t>préalablement formés </a:t>
            </a:r>
            <a:r>
              <a:rPr lang="fr-BE" dirty="0">
                <a:effectLst>
                  <a:outerShdw blurRad="38100" dist="38100" dir="2700000" algn="tl">
                    <a:srgbClr val="000000">
                      <a:alpha val="43137"/>
                    </a:srgbClr>
                  </a:outerShdw>
                </a:effectLst>
              </a:rPr>
              <a:t>et </a:t>
            </a:r>
            <a:r>
              <a:rPr lang="fr-BE" dirty="0" smtClean="0">
                <a:effectLst>
                  <a:outerShdw blurRad="38100" dist="38100" dir="2700000" algn="tl">
                    <a:srgbClr val="000000">
                      <a:alpha val="43137"/>
                    </a:srgbClr>
                  </a:outerShdw>
                </a:effectLst>
              </a:rPr>
              <a:t>encadrés</a:t>
            </a:r>
            <a:r>
              <a:rPr lang="fr-BE" dirty="0">
                <a:effectLst>
                  <a:outerShdw blurRad="38100" dist="38100" dir="2700000" algn="tl">
                    <a:srgbClr val="000000">
                      <a:alpha val="43137"/>
                    </a:srgbClr>
                  </a:outerShdw>
                </a:effectLst>
              </a:rPr>
              <a:t> </a:t>
            </a:r>
            <a:r>
              <a:rPr lang="fr-BE" dirty="0" smtClean="0">
                <a:effectLst>
                  <a:outerShdw blurRad="38100" dist="38100" dir="2700000" algn="tl">
                    <a:srgbClr val="000000">
                      <a:alpha val="43137"/>
                    </a:srgbClr>
                  </a:outerShdw>
                </a:effectLst>
              </a:rPr>
              <a:t>;</a:t>
            </a:r>
          </a:p>
          <a:p>
            <a:r>
              <a:rPr lang="fr-BE" dirty="0" smtClean="0">
                <a:effectLst>
                  <a:outerShdw blurRad="38100" dist="38100" dir="2700000" algn="tl">
                    <a:srgbClr val="000000">
                      <a:alpha val="43137"/>
                    </a:srgbClr>
                  </a:outerShdw>
                </a:effectLst>
              </a:rPr>
              <a:t>fondé </a:t>
            </a:r>
            <a:r>
              <a:rPr lang="fr-BE" dirty="0">
                <a:effectLst>
                  <a:outerShdw blurRad="38100" dist="38100" dir="2700000" algn="tl">
                    <a:srgbClr val="000000">
                      <a:alpha val="43137"/>
                    </a:srgbClr>
                  </a:outerShdw>
                </a:effectLst>
              </a:rPr>
              <a:t>sur le bénévolat, apolitique et ouvert à </a:t>
            </a:r>
            <a:r>
              <a:rPr lang="fr-BE" dirty="0" smtClean="0">
                <a:effectLst>
                  <a:outerShdw blurRad="38100" dist="38100" dir="2700000" algn="tl">
                    <a:srgbClr val="000000">
                      <a:alpha val="43137"/>
                    </a:srgbClr>
                  </a:outerShdw>
                </a:effectLst>
              </a:rPr>
              <a:t>tous.</a:t>
            </a:r>
            <a:endParaRPr lang="fr-BE"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Scouts</a:t>
            </a:r>
            <a:endParaRPr lang="fr-BE" dirty="0"/>
          </a:p>
        </p:txBody>
      </p:sp>
      <p:grpSp>
        <p:nvGrpSpPr>
          <p:cNvPr id="20" name="Groupe 19"/>
          <p:cNvGrpSpPr/>
          <p:nvPr/>
        </p:nvGrpSpPr>
        <p:grpSpPr>
          <a:xfrm>
            <a:off x="1619672" y="704676"/>
            <a:ext cx="5749032" cy="5749032"/>
            <a:chOff x="1645514" y="0"/>
            <a:chExt cx="5749032" cy="5749032"/>
          </a:xfrm>
        </p:grpSpPr>
        <p:sp>
          <p:nvSpPr>
            <p:cNvPr id="21" name="Ellipse 20"/>
            <p:cNvSpPr/>
            <p:nvPr/>
          </p:nvSpPr>
          <p:spPr>
            <a:xfrm>
              <a:off x="1645514" y="0"/>
              <a:ext cx="5749032" cy="5749032"/>
            </a:xfrm>
            <a:prstGeom prst="ellipse">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Ellipse 4"/>
            <p:cNvSpPr/>
            <p:nvPr/>
          </p:nvSpPr>
          <p:spPr>
            <a:xfrm>
              <a:off x="3716315" y="287451"/>
              <a:ext cx="1607429" cy="862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BE" sz="1800" b="1" i="1" u="none" kern="1200" dirty="0" smtClean="0">
                  <a:effectLst>
                    <a:outerShdw blurRad="38100" dist="38100" dir="2700000" algn="tl">
                      <a:srgbClr val="000000">
                        <a:alpha val="43137"/>
                      </a:srgbClr>
                    </a:outerShdw>
                  </a:effectLst>
                </a:rPr>
                <a:t>31 000 000 </a:t>
              </a:r>
            </a:p>
            <a:p>
              <a:pPr lvl="0" algn="ctr" defTabSz="800100">
                <a:lnSpc>
                  <a:spcPct val="90000"/>
                </a:lnSpc>
                <a:spcBef>
                  <a:spcPct val="0"/>
                </a:spcBef>
                <a:spcAft>
                  <a:spcPct val="35000"/>
                </a:spcAft>
              </a:pPr>
              <a:r>
                <a:rPr lang="fr-BE" sz="1800" b="1" i="1" u="none" kern="1200" dirty="0" smtClean="0">
                  <a:effectLst>
                    <a:outerShdw blurRad="38100" dist="38100" dir="2700000" algn="tl">
                      <a:srgbClr val="000000">
                        <a:alpha val="43137"/>
                      </a:srgbClr>
                    </a:outerShdw>
                  </a:effectLst>
                </a:rPr>
                <a:t>OMMS</a:t>
              </a:r>
            </a:p>
            <a:p>
              <a:pPr lvl="0" algn="ctr" defTabSz="800100">
                <a:lnSpc>
                  <a:spcPct val="90000"/>
                </a:lnSpc>
                <a:spcBef>
                  <a:spcPct val="0"/>
                </a:spcBef>
                <a:spcAft>
                  <a:spcPct val="35000"/>
                </a:spcAft>
              </a:pPr>
              <a:endParaRPr lang="fr-BE" sz="1000" kern="1200" dirty="0"/>
            </a:p>
          </p:txBody>
        </p:sp>
      </p:grpSp>
      <p:grpSp>
        <p:nvGrpSpPr>
          <p:cNvPr id="23" name="Groupe 22"/>
          <p:cNvGrpSpPr/>
          <p:nvPr/>
        </p:nvGrpSpPr>
        <p:grpSpPr>
          <a:xfrm>
            <a:off x="2194575" y="1854483"/>
            <a:ext cx="4599225" cy="4599225"/>
            <a:chOff x="2274171" y="1149806"/>
            <a:chExt cx="4599225" cy="4599225"/>
          </a:xfrm>
        </p:grpSpPr>
        <p:sp>
          <p:nvSpPr>
            <p:cNvPr id="24" name="Ellipse 23"/>
            <p:cNvSpPr/>
            <p:nvPr/>
          </p:nvSpPr>
          <p:spPr>
            <a:xfrm>
              <a:off x="2274171" y="1149806"/>
              <a:ext cx="4599225" cy="4599225"/>
            </a:xfrm>
            <a:prstGeom prst="ellipse">
              <a:avLst/>
            </a:prstGeom>
            <a:solidFill>
              <a:schemeClr val="bg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p:cNvSpPr/>
            <p:nvPr/>
          </p:nvSpPr>
          <p:spPr>
            <a:xfrm>
              <a:off x="2849074" y="1392407"/>
              <a:ext cx="3449419" cy="827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BE" sz="1800" b="1" i="1" kern="1200" dirty="0" smtClean="0">
                  <a:effectLst>
                    <a:outerShdw blurRad="38100" dist="38100" dir="2700000" algn="tl">
                      <a:srgbClr val="000000">
                        <a:alpha val="43137"/>
                      </a:srgbClr>
                    </a:outerShdw>
                  </a:effectLst>
                </a:rPr>
                <a:t>150 000 </a:t>
              </a:r>
            </a:p>
            <a:p>
              <a:pPr lvl="0" algn="ctr" defTabSz="800100">
                <a:lnSpc>
                  <a:spcPct val="90000"/>
                </a:lnSpc>
                <a:spcBef>
                  <a:spcPct val="0"/>
                </a:spcBef>
                <a:spcAft>
                  <a:spcPct val="35000"/>
                </a:spcAft>
              </a:pPr>
              <a:r>
                <a:rPr lang="fr-BE" sz="1500" b="1" i="1" kern="1200" dirty="0" smtClean="0">
                  <a:effectLst>
                    <a:outerShdw blurRad="38100" dist="38100" dir="2700000" algn="tl">
                      <a:srgbClr val="000000">
                        <a:alpha val="43137"/>
                      </a:srgbClr>
                    </a:outerShdw>
                  </a:effectLst>
                </a:rPr>
                <a:t>Les Scouts, GCB, SGP, FOS, SGV</a:t>
              </a:r>
              <a:endParaRPr lang="fr-BE" sz="1500" b="1" i="1" kern="1200" dirty="0">
                <a:effectLst>
                  <a:outerShdw blurRad="38100" dist="38100" dir="2700000" algn="tl">
                    <a:srgbClr val="000000">
                      <a:alpha val="43137"/>
                    </a:srgbClr>
                  </a:outerShdw>
                </a:effectLst>
              </a:endParaRPr>
            </a:p>
          </p:txBody>
        </p:sp>
      </p:grpSp>
      <p:grpSp>
        <p:nvGrpSpPr>
          <p:cNvPr id="26" name="Groupe 25"/>
          <p:cNvGrpSpPr/>
          <p:nvPr/>
        </p:nvGrpSpPr>
        <p:grpSpPr>
          <a:xfrm>
            <a:off x="2769478" y="3004289"/>
            <a:ext cx="3449419" cy="3449419"/>
            <a:chOff x="2849074" y="2299612"/>
            <a:chExt cx="3449419" cy="3449419"/>
          </a:xfrm>
        </p:grpSpPr>
        <p:sp>
          <p:nvSpPr>
            <p:cNvPr id="27" name="Ellipse 26"/>
            <p:cNvSpPr/>
            <p:nvPr/>
          </p:nvSpPr>
          <p:spPr>
            <a:xfrm>
              <a:off x="2849074" y="2299612"/>
              <a:ext cx="3449419" cy="3449419"/>
            </a:xfrm>
            <a:prstGeom prst="ellipse">
              <a:avLst/>
            </a:prstGeom>
            <a:solidFill>
              <a:srgbClr val="88AE0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Ellipse 4"/>
            <p:cNvSpPr/>
            <p:nvPr/>
          </p:nvSpPr>
          <p:spPr>
            <a:xfrm>
              <a:off x="3770069" y="2558319"/>
              <a:ext cx="1607429" cy="776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BE" sz="1800" b="1" i="1" kern="1200" dirty="0" smtClean="0">
                  <a:effectLst>
                    <a:outerShdw blurRad="38100" dist="38100" dir="2700000" algn="tl">
                      <a:srgbClr val="000000">
                        <a:alpha val="43137"/>
                      </a:srgbClr>
                    </a:outerShdw>
                  </a:effectLst>
                </a:rPr>
                <a:t>55 000</a:t>
              </a:r>
            </a:p>
            <a:p>
              <a:pPr lvl="0" algn="ctr" defTabSz="800100">
                <a:lnSpc>
                  <a:spcPct val="90000"/>
                </a:lnSpc>
                <a:spcBef>
                  <a:spcPct val="0"/>
                </a:spcBef>
                <a:spcAft>
                  <a:spcPct val="35000"/>
                </a:spcAft>
              </a:pPr>
              <a:r>
                <a:rPr lang="fr-BE" sz="1800" b="1" i="1" kern="1200" dirty="0" smtClean="0">
                  <a:effectLst>
                    <a:outerShdw blurRad="38100" dist="38100" dir="2700000" algn="tl">
                      <a:srgbClr val="000000">
                        <a:alpha val="43137"/>
                      </a:srgbClr>
                    </a:outerShdw>
                  </a:effectLst>
                </a:rPr>
                <a:t>Les Scouts</a:t>
              </a:r>
              <a:endParaRPr lang="fr-BE" sz="1800" b="1" i="1" kern="1200" dirty="0">
                <a:effectLst>
                  <a:outerShdw blurRad="38100" dist="38100" dir="2700000" algn="tl">
                    <a:srgbClr val="000000">
                      <a:alpha val="43137"/>
                    </a:srgbClr>
                  </a:outerShdw>
                </a:effectLst>
              </a:endParaRPr>
            </a:p>
          </p:txBody>
        </p:sp>
      </p:grpSp>
      <p:grpSp>
        <p:nvGrpSpPr>
          <p:cNvPr id="29" name="Groupe 28"/>
          <p:cNvGrpSpPr/>
          <p:nvPr/>
        </p:nvGrpSpPr>
        <p:grpSpPr>
          <a:xfrm>
            <a:off x="3344382" y="4154096"/>
            <a:ext cx="2299612" cy="2299612"/>
            <a:chOff x="3423977" y="3449419"/>
            <a:chExt cx="2299612" cy="2299612"/>
          </a:xfrm>
        </p:grpSpPr>
        <p:sp>
          <p:nvSpPr>
            <p:cNvPr id="30" name="Ellipse 29"/>
            <p:cNvSpPr/>
            <p:nvPr/>
          </p:nvSpPr>
          <p:spPr>
            <a:xfrm>
              <a:off x="3423977" y="3449419"/>
              <a:ext cx="2299612" cy="2299612"/>
            </a:xfrm>
            <a:prstGeom prst="ellipse">
              <a:avLst/>
            </a:prstGeom>
            <a:solidFill>
              <a:srgbClr val="6577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Ellipse 4"/>
            <p:cNvSpPr/>
            <p:nvPr/>
          </p:nvSpPr>
          <p:spPr>
            <a:xfrm>
              <a:off x="3643484" y="4024322"/>
              <a:ext cx="1872208" cy="1149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BE" sz="1800" b="1" i="1" u="none" kern="1200" dirty="0" smtClean="0">
                  <a:effectLst>
                    <a:outerShdw blurRad="38100" dist="38100" dir="2700000" algn="tl">
                      <a:srgbClr val="000000">
                        <a:alpha val="43137"/>
                      </a:srgbClr>
                    </a:outerShdw>
                  </a:effectLst>
                </a:rPr>
                <a:t>Notre unité qui accueille …. Scouts animés par … animateurs</a:t>
              </a:r>
              <a:endParaRPr lang="fr-BE" sz="1800" b="1" i="1" u="none"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115755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Composition de l’unité</a:t>
            </a:r>
            <a:endParaRPr lang="fr-BE" dirty="0"/>
          </a:p>
        </p:txBody>
      </p:sp>
      <p:pic>
        <p:nvPicPr>
          <p:cNvPr id="4" name="Espace réservé du contenu 3" descr="Description : http://www.lesscouts.be/uploads/pics/unite.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1062" y="1412776"/>
            <a:ext cx="6241876" cy="4847084"/>
          </a:xfrm>
          <a:prstGeom prst="rect">
            <a:avLst/>
          </a:prstGeom>
          <a:solidFill>
            <a:srgbClr val="E7F9AD"/>
          </a:solidFill>
          <a:ln>
            <a:noFill/>
          </a:ln>
        </p:spPr>
      </p:pic>
    </p:spTree>
    <p:extLst>
      <p:ext uri="{BB962C8B-B14F-4D97-AF65-F5344CB8AC3E}">
        <p14:creationId xmlns:p14="http://schemas.microsoft.com/office/powerpoint/2010/main" val="650658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323528" y="116632"/>
            <a:ext cx="7344816" cy="6608735"/>
            <a:chOff x="107504" y="0"/>
            <a:chExt cx="7621844" cy="685800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651" y="0"/>
              <a:ext cx="6314697" cy="6858000"/>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767"/>
              <a:ext cx="5232636" cy="2039978"/>
            </a:xfrm>
            <a:prstGeom prst="rect">
              <a:avLst/>
            </a:prstGeom>
          </p:spPr>
        </p:pic>
      </p:grpSp>
      <p:sp>
        <p:nvSpPr>
          <p:cNvPr id="2" name="Ellipse 1"/>
          <p:cNvSpPr/>
          <p:nvPr/>
        </p:nvSpPr>
        <p:spPr>
          <a:xfrm>
            <a:off x="971600" y="2492896"/>
            <a:ext cx="2664296" cy="432048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t="4834" b="4522"/>
          <a:stretch/>
        </p:blipFill>
        <p:spPr>
          <a:xfrm>
            <a:off x="7368969" y="63547"/>
            <a:ext cx="1667527" cy="2141317"/>
          </a:xfrm>
          <a:prstGeom prst="rect">
            <a:avLst/>
          </a:prstGeom>
        </p:spPr>
      </p:pic>
    </p:spTree>
    <p:extLst>
      <p:ext uri="{BB962C8B-B14F-4D97-AF65-F5344CB8AC3E}">
        <p14:creationId xmlns:p14="http://schemas.microsoft.com/office/powerpoint/2010/main" val="732206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notre </a:t>
            </a:r>
            <a:r>
              <a:rPr lang="fr-FR" dirty="0" smtClean="0"/>
              <a:t>projet </a:t>
            </a:r>
            <a:r>
              <a:rPr lang="fr-FR" dirty="0"/>
              <a:t>sur </a:t>
            </a:r>
            <a:r>
              <a:rPr lang="fr-FR" dirty="0" smtClean="0"/>
              <a:t>l’Homme – ambition éducative</a:t>
            </a:r>
            <a:endParaRPr lang="fr-BE" dirty="0"/>
          </a:p>
        </p:txBody>
      </p:sp>
      <p:grpSp>
        <p:nvGrpSpPr>
          <p:cNvPr id="20" name="Groupe 19"/>
          <p:cNvGrpSpPr/>
          <p:nvPr/>
        </p:nvGrpSpPr>
        <p:grpSpPr>
          <a:xfrm>
            <a:off x="1908588" y="2535983"/>
            <a:ext cx="1490572" cy="1279916"/>
            <a:chOff x="1434725" y="711600"/>
            <a:chExt cx="1490572" cy="1279916"/>
          </a:xfrm>
          <a:solidFill>
            <a:srgbClr val="E7F9AD"/>
          </a:solidFill>
        </p:grpSpPr>
        <p:sp>
          <p:nvSpPr>
            <p:cNvPr id="21" name="Hexagone 20"/>
            <p:cNvSpPr/>
            <p:nvPr/>
          </p:nvSpPr>
          <p:spPr>
            <a:xfrm>
              <a:off x="1434725" y="711600"/>
              <a:ext cx="1490572" cy="1279916"/>
            </a:xfrm>
            <a:prstGeom prst="hexagon">
              <a:avLst>
                <a:gd name="adj" fmla="val 25000"/>
                <a:gd name="vf" fmla="val 115470"/>
              </a:avLst>
            </a:prstGeom>
            <a:grpFill/>
            <a:ln>
              <a:solidFill>
                <a:srgbClr val="88AE0E"/>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Hexagone 4"/>
            <p:cNvSpPr/>
            <p:nvPr/>
          </p:nvSpPr>
          <p:spPr>
            <a:xfrm>
              <a:off x="1665599" y="909846"/>
              <a:ext cx="1028824" cy="8834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fr-BE" sz="1700" kern="1200" dirty="0" smtClean="0">
                  <a:solidFill>
                    <a:srgbClr val="96BE0F"/>
                  </a:solidFill>
                </a:rPr>
                <a:t>Conscient et critique</a:t>
              </a:r>
              <a:endParaRPr lang="fr-BE" sz="1700" kern="1200" dirty="0">
                <a:solidFill>
                  <a:srgbClr val="96BE0F"/>
                </a:solidFill>
              </a:endParaRPr>
            </a:p>
          </p:txBody>
        </p:sp>
      </p:grpSp>
      <p:grpSp>
        <p:nvGrpSpPr>
          <p:cNvPr id="23" name="Groupe 22"/>
          <p:cNvGrpSpPr/>
          <p:nvPr/>
        </p:nvGrpSpPr>
        <p:grpSpPr>
          <a:xfrm>
            <a:off x="1907704" y="3949284"/>
            <a:ext cx="1490572" cy="1279916"/>
            <a:chOff x="1434725" y="711600"/>
            <a:chExt cx="1490572" cy="1279916"/>
          </a:xfrm>
        </p:grpSpPr>
        <p:sp>
          <p:nvSpPr>
            <p:cNvPr id="24" name="Hexagone 23"/>
            <p:cNvSpPr/>
            <p:nvPr/>
          </p:nvSpPr>
          <p:spPr>
            <a:xfrm>
              <a:off x="1434725" y="711600"/>
              <a:ext cx="1490572" cy="1279916"/>
            </a:xfrm>
            <a:prstGeom prst="hexagon">
              <a:avLst>
                <a:gd name="adj" fmla="val 25000"/>
                <a:gd name="vf" fmla="val 115470"/>
              </a:avLst>
            </a:prstGeom>
            <a:solidFill>
              <a:srgbClr val="88AE0E"/>
            </a:solidFill>
            <a:ln>
              <a:solidFill>
                <a:srgbClr val="88AE0E"/>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Hexagone 4"/>
            <p:cNvSpPr/>
            <p:nvPr/>
          </p:nvSpPr>
          <p:spPr>
            <a:xfrm>
              <a:off x="1665599" y="909846"/>
              <a:ext cx="1028824" cy="88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fr-BE" sz="1700" kern="1200" dirty="0" smtClean="0"/>
                <a:t>Autonome et libre</a:t>
              </a:r>
              <a:endParaRPr lang="fr-BE" sz="1700" kern="1200" dirty="0"/>
            </a:p>
          </p:txBody>
        </p:sp>
      </p:grpSp>
      <p:grpSp>
        <p:nvGrpSpPr>
          <p:cNvPr id="26" name="Groupe 25"/>
          <p:cNvGrpSpPr/>
          <p:nvPr/>
        </p:nvGrpSpPr>
        <p:grpSpPr>
          <a:xfrm>
            <a:off x="3167402" y="4646840"/>
            <a:ext cx="1490572" cy="1279916"/>
            <a:chOff x="2715858" y="2832894"/>
            <a:chExt cx="1490572" cy="1279916"/>
          </a:xfrm>
        </p:grpSpPr>
        <p:sp>
          <p:nvSpPr>
            <p:cNvPr id="27" name="Hexagone 26"/>
            <p:cNvSpPr/>
            <p:nvPr/>
          </p:nvSpPr>
          <p:spPr>
            <a:xfrm>
              <a:off x="2715858" y="2832894"/>
              <a:ext cx="1490572" cy="1279916"/>
            </a:xfrm>
            <a:prstGeom prst="hexagon">
              <a:avLst>
                <a:gd name="adj" fmla="val 25000"/>
                <a:gd name="vf" fmla="val 115470"/>
              </a:avLst>
            </a:prstGeom>
            <a:solidFill>
              <a:srgbClr val="88AE0E"/>
            </a:solidFill>
            <a:ln>
              <a:solidFill>
                <a:srgbClr val="88AE0E"/>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Hexagone 4"/>
            <p:cNvSpPr/>
            <p:nvPr/>
          </p:nvSpPr>
          <p:spPr>
            <a:xfrm>
              <a:off x="2946732" y="3031140"/>
              <a:ext cx="1028824" cy="88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fr-BE" sz="1700" kern="1200" dirty="0" smtClean="0"/>
                <a:t>Sociable</a:t>
              </a:r>
              <a:endParaRPr lang="fr-BE" sz="1700" kern="1200" dirty="0"/>
            </a:p>
          </p:txBody>
        </p:sp>
      </p:grpSp>
      <p:grpSp>
        <p:nvGrpSpPr>
          <p:cNvPr id="29" name="Groupe 28"/>
          <p:cNvGrpSpPr/>
          <p:nvPr/>
        </p:nvGrpSpPr>
        <p:grpSpPr>
          <a:xfrm>
            <a:off x="3168286" y="3250705"/>
            <a:ext cx="1490572" cy="1279916"/>
            <a:chOff x="2717439" y="1415000"/>
            <a:chExt cx="1490572" cy="1279916"/>
          </a:xfrm>
        </p:grpSpPr>
        <p:sp>
          <p:nvSpPr>
            <p:cNvPr id="30" name="Hexagone 29"/>
            <p:cNvSpPr/>
            <p:nvPr/>
          </p:nvSpPr>
          <p:spPr>
            <a:xfrm>
              <a:off x="2717439" y="1415000"/>
              <a:ext cx="1490572" cy="1279916"/>
            </a:xfrm>
            <a:prstGeom prst="hexagon">
              <a:avLst>
                <a:gd name="adj" fmla="val 25000"/>
                <a:gd name="vf" fmla="val 115470"/>
              </a:avLst>
            </a:prstGeom>
            <a:solidFill>
              <a:srgbClr val="88AE0E"/>
            </a:solidFill>
            <a:ln>
              <a:solidFill>
                <a:srgbClr val="88AE0E"/>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Hexagone 4"/>
            <p:cNvSpPr/>
            <p:nvPr/>
          </p:nvSpPr>
          <p:spPr>
            <a:xfrm>
              <a:off x="2948313" y="1613246"/>
              <a:ext cx="1028824" cy="88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fr-BE" sz="1700" kern="1200" dirty="0" smtClean="0"/>
                <a:t>Intérieur</a:t>
              </a:r>
              <a:endParaRPr lang="fr-BE" sz="1700" kern="1200" dirty="0"/>
            </a:p>
          </p:txBody>
        </p:sp>
      </p:grpSp>
      <p:grpSp>
        <p:nvGrpSpPr>
          <p:cNvPr id="32" name="Groupe 31"/>
          <p:cNvGrpSpPr/>
          <p:nvPr/>
        </p:nvGrpSpPr>
        <p:grpSpPr>
          <a:xfrm>
            <a:off x="4408483" y="2546865"/>
            <a:ext cx="1490572" cy="1279916"/>
            <a:chOff x="3999363" y="708706"/>
            <a:chExt cx="1490572" cy="1279916"/>
          </a:xfrm>
          <a:solidFill>
            <a:srgbClr val="E7F9AD"/>
          </a:solidFill>
        </p:grpSpPr>
        <p:sp>
          <p:nvSpPr>
            <p:cNvPr id="33" name="Hexagone 32"/>
            <p:cNvSpPr/>
            <p:nvPr/>
          </p:nvSpPr>
          <p:spPr>
            <a:xfrm>
              <a:off x="3999363" y="708706"/>
              <a:ext cx="1490572" cy="1279916"/>
            </a:xfrm>
            <a:prstGeom prst="hexagon">
              <a:avLst>
                <a:gd name="adj" fmla="val 25000"/>
                <a:gd name="vf" fmla="val 115470"/>
              </a:avLst>
            </a:prstGeom>
            <a:grpFill/>
            <a:ln>
              <a:solidFill>
                <a:srgbClr val="88AE0E"/>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Hexagone 4"/>
            <p:cNvSpPr/>
            <p:nvPr/>
          </p:nvSpPr>
          <p:spPr>
            <a:xfrm>
              <a:off x="4230237" y="906952"/>
              <a:ext cx="1028824" cy="8834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fr-BE" sz="1700" kern="1200" dirty="0" smtClean="0">
                  <a:solidFill>
                    <a:srgbClr val="96BE0F"/>
                  </a:solidFill>
                </a:rPr>
                <a:t>Confiant</a:t>
              </a:r>
              <a:endParaRPr lang="fr-BE" sz="1700" kern="1200" dirty="0">
                <a:solidFill>
                  <a:srgbClr val="96BE0F"/>
                </a:solidFill>
              </a:endParaRPr>
            </a:p>
          </p:txBody>
        </p:sp>
      </p:grpSp>
      <p:grpSp>
        <p:nvGrpSpPr>
          <p:cNvPr id="35" name="Groupe 34"/>
          <p:cNvGrpSpPr/>
          <p:nvPr/>
        </p:nvGrpSpPr>
        <p:grpSpPr>
          <a:xfrm>
            <a:off x="5668181" y="3250705"/>
            <a:ext cx="1490572" cy="1279916"/>
            <a:chOff x="6564791" y="2140109"/>
            <a:chExt cx="1490572" cy="1279916"/>
          </a:xfrm>
          <a:solidFill>
            <a:srgbClr val="E7F9AD"/>
          </a:solidFill>
        </p:grpSpPr>
        <p:sp>
          <p:nvSpPr>
            <p:cNvPr id="36" name="Hexagone 35"/>
            <p:cNvSpPr/>
            <p:nvPr/>
          </p:nvSpPr>
          <p:spPr>
            <a:xfrm>
              <a:off x="6564791" y="2140109"/>
              <a:ext cx="1490572" cy="1279916"/>
            </a:xfrm>
            <a:prstGeom prst="hexagon">
              <a:avLst>
                <a:gd name="adj" fmla="val 25000"/>
                <a:gd name="vf" fmla="val 115470"/>
              </a:avLst>
            </a:prstGeom>
            <a:grpFill/>
            <a:ln>
              <a:solidFill>
                <a:srgbClr val="88AE0E"/>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Hexagone 4"/>
            <p:cNvSpPr/>
            <p:nvPr/>
          </p:nvSpPr>
          <p:spPr>
            <a:xfrm>
              <a:off x="6795665" y="2338355"/>
              <a:ext cx="1028824" cy="8834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fr-BE" sz="1700" kern="1200" dirty="0" smtClean="0">
                  <a:solidFill>
                    <a:srgbClr val="96BE0F"/>
                  </a:solidFill>
                </a:rPr>
                <a:t>Partenaire et solidaire</a:t>
              </a:r>
              <a:endParaRPr lang="fr-BE" sz="1700" kern="1200" dirty="0">
                <a:solidFill>
                  <a:srgbClr val="96BE0F"/>
                </a:solidFill>
              </a:endParaRPr>
            </a:p>
          </p:txBody>
        </p:sp>
      </p:grpSp>
      <p:grpSp>
        <p:nvGrpSpPr>
          <p:cNvPr id="38" name="Groupe 37"/>
          <p:cNvGrpSpPr/>
          <p:nvPr/>
        </p:nvGrpSpPr>
        <p:grpSpPr>
          <a:xfrm>
            <a:off x="5668181" y="1844824"/>
            <a:ext cx="1490572" cy="1279916"/>
            <a:chOff x="5282077" y="13508"/>
            <a:chExt cx="1490572" cy="1279916"/>
          </a:xfrm>
        </p:grpSpPr>
        <p:sp>
          <p:nvSpPr>
            <p:cNvPr id="39" name="Hexagone 38"/>
            <p:cNvSpPr/>
            <p:nvPr/>
          </p:nvSpPr>
          <p:spPr>
            <a:xfrm>
              <a:off x="5282077" y="13508"/>
              <a:ext cx="1490572" cy="1279916"/>
            </a:xfrm>
            <a:prstGeom prst="hexagon">
              <a:avLst>
                <a:gd name="adj" fmla="val 25000"/>
                <a:gd name="vf" fmla="val 115470"/>
              </a:avLst>
            </a:prstGeom>
            <a:solidFill>
              <a:srgbClr val="88AE0E"/>
            </a:solidFill>
            <a:ln>
              <a:solidFill>
                <a:srgbClr val="88AE0E"/>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Hexagone 4"/>
            <p:cNvSpPr/>
            <p:nvPr/>
          </p:nvSpPr>
          <p:spPr>
            <a:xfrm>
              <a:off x="5512951" y="211754"/>
              <a:ext cx="1028824" cy="88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fr-BE" sz="1700" kern="1200" cap="all" dirty="0" smtClean="0"/>
                <a:t>é</a:t>
              </a:r>
              <a:r>
                <a:rPr lang="fr-BE" sz="1700" kern="1200" dirty="0" smtClean="0"/>
                <a:t>quilibré</a:t>
              </a:r>
              <a:endParaRPr lang="fr-BE" sz="1700" kern="1200" dirty="0"/>
            </a:p>
          </p:txBody>
        </p:sp>
      </p:grpSp>
    </p:spTree>
    <p:extLst>
      <p:ext uri="{BB962C8B-B14F-4D97-AF65-F5344CB8AC3E}">
        <p14:creationId xmlns:p14="http://schemas.microsoft.com/office/powerpoint/2010/main" val="331981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323528" y="116632"/>
            <a:ext cx="7344816" cy="6608735"/>
            <a:chOff x="107504" y="0"/>
            <a:chExt cx="7621844" cy="6858000"/>
          </a:xfrm>
        </p:grpSpPr>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4651" y="0"/>
              <a:ext cx="6314697" cy="6858000"/>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767"/>
              <a:ext cx="5232636" cy="2039978"/>
            </a:xfrm>
            <a:prstGeom prst="rect">
              <a:avLst/>
            </a:prstGeom>
          </p:spPr>
        </p:pic>
      </p:grpSp>
      <p:sp>
        <p:nvSpPr>
          <p:cNvPr id="15" name="Ellipse 14"/>
          <p:cNvSpPr/>
          <p:nvPr/>
        </p:nvSpPr>
        <p:spPr>
          <a:xfrm>
            <a:off x="5652120" y="2537520"/>
            <a:ext cx="2664296" cy="432048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t="4834" b="4522"/>
          <a:stretch/>
        </p:blipFill>
        <p:spPr>
          <a:xfrm>
            <a:off x="7368969" y="63547"/>
            <a:ext cx="1667527" cy="2141317"/>
          </a:xfrm>
          <a:prstGeom prst="rect">
            <a:avLst/>
          </a:prstGeom>
        </p:spPr>
      </p:pic>
    </p:spTree>
    <p:extLst>
      <p:ext uri="{BB962C8B-B14F-4D97-AF65-F5344CB8AC3E}">
        <p14:creationId xmlns:p14="http://schemas.microsoft.com/office/powerpoint/2010/main" val="274524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promesse et la loi scoute</a:t>
            </a:r>
            <a:endParaRPr lang="fr-BE" dirty="0"/>
          </a:p>
        </p:txBody>
      </p:sp>
      <p:sp>
        <p:nvSpPr>
          <p:cNvPr id="3" name="Espace réservé du contenu 2"/>
          <p:cNvSpPr>
            <a:spLocks noGrp="1"/>
          </p:cNvSpPr>
          <p:nvPr>
            <p:ph idx="1"/>
          </p:nvPr>
        </p:nvSpPr>
        <p:spPr/>
        <p:txBody>
          <a:bodyPr/>
          <a:lstStyle/>
          <a:p>
            <a:pPr marL="0" indent="0" algn="just">
              <a:buNone/>
            </a:pPr>
            <a:r>
              <a:rPr lang="fr-BE" sz="1800" dirty="0"/>
              <a:t>« </a:t>
            </a:r>
            <a:r>
              <a:rPr lang="fr-BE" sz="1800" i="1" dirty="0"/>
              <a:t>Je souhaite, en mon âme et conscience, me joindre à la fraternité scoute mondiale, rendre le monde meilleur et participer à la construction de la </a:t>
            </a:r>
            <a:r>
              <a:rPr lang="fr-BE" sz="1800" i="1" dirty="0" smtClean="0"/>
              <a:t>paix. </a:t>
            </a:r>
          </a:p>
          <a:p>
            <a:pPr marL="0" indent="0" algn="just">
              <a:buNone/>
            </a:pPr>
            <a:r>
              <a:rPr lang="fr-BE" sz="1800" i="1" dirty="0" smtClean="0"/>
              <a:t>Je </a:t>
            </a:r>
            <a:r>
              <a:rPr lang="fr-BE" sz="1800" i="1" dirty="0"/>
              <a:t>m’engage, à travers mon épanouissement personnel, social et spirituel, </a:t>
            </a:r>
            <a:r>
              <a:rPr lang="fr-BE" sz="1800" i="1" dirty="0" smtClean="0"/>
              <a:t>à </a:t>
            </a:r>
            <a:r>
              <a:rPr lang="fr-BE" sz="1800" i="1" dirty="0"/>
              <a:t>vivre, chaque jour, au mieux, les valeurs de la </a:t>
            </a:r>
            <a:r>
              <a:rPr lang="fr-BE" sz="1800" dirty="0"/>
              <a:t>Loi </a:t>
            </a:r>
            <a:r>
              <a:rPr lang="fr-BE" sz="1800" i="1" dirty="0"/>
              <a:t>scoute</a:t>
            </a:r>
            <a:r>
              <a:rPr lang="fr-BE" sz="1800" dirty="0"/>
              <a:t>. »</a:t>
            </a:r>
          </a:p>
          <a:p>
            <a:endParaRPr lang="fr-BE" sz="1500" dirty="0"/>
          </a:p>
          <a:p>
            <a:r>
              <a:rPr lang="fr-BE" sz="1800" dirty="0"/>
              <a:t>Le scout fait et mérite confiance.</a:t>
            </a:r>
          </a:p>
          <a:p>
            <a:r>
              <a:rPr lang="fr-BE" sz="1800" dirty="0"/>
              <a:t>Le scout s’engage là où il vit.</a:t>
            </a:r>
          </a:p>
          <a:p>
            <a:r>
              <a:rPr lang="fr-BE" sz="1800" dirty="0"/>
              <a:t>Le scout rend service et agit pour un monde plus juste.</a:t>
            </a:r>
          </a:p>
          <a:p>
            <a:r>
              <a:rPr lang="fr-BE" sz="1800" dirty="0"/>
              <a:t>Le scout est solidaire et est un frère pour tous.</a:t>
            </a:r>
          </a:p>
          <a:p>
            <a:r>
              <a:rPr lang="fr-BE" sz="1800" dirty="0"/>
              <a:t>Le scout accueille et respecte les autres.</a:t>
            </a:r>
          </a:p>
          <a:p>
            <a:r>
              <a:rPr lang="fr-BE" sz="1800" dirty="0"/>
              <a:t>Le scout découvre et respecte la nature.</a:t>
            </a:r>
          </a:p>
          <a:p>
            <a:r>
              <a:rPr lang="fr-BE" sz="1800" dirty="0"/>
              <a:t>Le scout fait tout de son mieux.</a:t>
            </a:r>
          </a:p>
          <a:p>
            <a:r>
              <a:rPr lang="fr-BE" sz="1800" dirty="0"/>
              <a:t>Le scout sourit et chante, même dans les difficultés.</a:t>
            </a:r>
          </a:p>
          <a:p>
            <a:r>
              <a:rPr lang="fr-BE" sz="1800" dirty="0"/>
              <a:t>Le scout partage et ne gaspille rien.</a:t>
            </a:r>
          </a:p>
          <a:p>
            <a:r>
              <a:rPr lang="fr-BE" sz="1800" dirty="0"/>
              <a:t>Le scout respecte son corps et développe son esprit.</a:t>
            </a:r>
          </a:p>
          <a:p>
            <a:endParaRPr lang="fr-BE" dirty="0"/>
          </a:p>
        </p:txBody>
      </p:sp>
    </p:spTree>
    <p:extLst>
      <p:ext uri="{BB962C8B-B14F-4D97-AF65-F5344CB8AC3E}">
        <p14:creationId xmlns:p14="http://schemas.microsoft.com/office/powerpoint/2010/main" val="62726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199" y="447402"/>
            <a:ext cx="8843603" cy="5963196"/>
          </a:xfrm>
        </p:spPr>
      </p:pic>
    </p:spTree>
    <p:extLst>
      <p:ext uri="{BB962C8B-B14F-4D97-AF65-F5344CB8AC3E}">
        <p14:creationId xmlns:p14="http://schemas.microsoft.com/office/powerpoint/2010/main" val="2690350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owerpoint_LesScouts">
  <a:themeElements>
    <a:clrScheme name="Template PowerPoint Les Scou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PowerPoint Les Scou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owerPoint Les Scou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owerPoint Les Scou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owerPoint Les Scou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owerPoint Les Scou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owerPoint Les Scou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owerPoint Les Scou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owerPoint Les Scou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owerPoint Les Scou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owerPoint Les Scou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owerPoint Les Scou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owerPoint Les Scou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owerPoint Les Scou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xture">
  <a:themeElements>
    <a:clrScheme name="1_Textur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6BE0F"/>
        </a:solidFill>
        <a:ln w="38100">
          <a:solidFill>
            <a:srgbClr val="96BE0F"/>
          </a:solidFill>
        </a:ln>
      </a:spPr>
      <a:bodyPr rtlCol="0" anchor="ctr"/>
      <a:lstStyle>
        <a:defPPr algn="ctr">
          <a:defRPr dirty="0" err="1" smtClean="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342900" indent="-342900" eaLnBrk="0" hangingPunct="0">
          <a:spcBef>
            <a:spcPct val="20000"/>
          </a:spcBef>
          <a:buClr>
            <a:srgbClr val="96BE0F"/>
          </a:buClr>
          <a:buSzPct val="65000"/>
          <a:defRPr sz="3200" dirty="0">
            <a:effectLst>
              <a:outerShdw blurRad="38100" dist="38100" dir="2700000" algn="tl">
                <a:srgbClr val="000000"/>
              </a:outerShdw>
            </a:effectLst>
            <a:latin typeface="+mn-lt"/>
          </a:defRPr>
        </a:defPPr>
      </a:lstStyle>
    </a:txDef>
  </a:objectDefaults>
  <a:extraClrSchemeLst>
    <a:extraClrScheme>
      <a:clrScheme name="1_Textur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Textur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Textur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Textur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Textur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Textur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Textur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Textur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Powerpoint_LesScouts</Template>
  <TotalTime>361</TotalTime>
  <Words>692</Words>
  <Application>Microsoft Office PowerPoint</Application>
  <PresentationFormat>Affichage à l'écran (4:3)</PresentationFormat>
  <Paragraphs>99</Paragraphs>
  <Slides>14</Slides>
  <Notes>10</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Powerpoint_LesScouts</vt:lpstr>
      <vt:lpstr>1_Texture</vt:lpstr>
      <vt:lpstr>Présentation PowerPoint</vt:lpstr>
      <vt:lpstr>Les Scouts</vt:lpstr>
      <vt:lpstr>Les Scouts</vt:lpstr>
      <vt:lpstr>Composition de l’unité</vt:lpstr>
      <vt:lpstr>Présentation PowerPoint</vt:lpstr>
      <vt:lpstr>notre projet sur l’Homme – ambition éducative</vt:lpstr>
      <vt:lpstr>Présentation PowerPoint</vt:lpstr>
      <vt:lpstr>La promesse et la loi scoute</vt:lpstr>
      <vt:lpstr>Présentation PowerPoint</vt:lpstr>
      <vt:lpstr>Présentation PowerPoint</vt:lpstr>
      <vt:lpstr>La méthode scoute</vt:lpstr>
      <vt:lpstr>Présentation PowerPoint</vt:lpstr>
      <vt:lpstr>Présentation PowerPoint</vt:lpstr>
      <vt:lpstr>Merci pour votre attention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 Laurent</dc:creator>
  <cp:lastModifiedBy>Vincent Boudart</cp:lastModifiedBy>
  <cp:revision>50</cp:revision>
  <dcterms:created xsi:type="dcterms:W3CDTF">2012-11-06T12:23:53Z</dcterms:created>
  <dcterms:modified xsi:type="dcterms:W3CDTF">2013-10-07T13:24:17Z</dcterms:modified>
</cp:coreProperties>
</file>